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2" r:id="rId4"/>
    <p:sldId id="327" r:id="rId5"/>
    <p:sldId id="301" r:id="rId6"/>
    <p:sldId id="304" r:id="rId7"/>
    <p:sldId id="325" r:id="rId8"/>
    <p:sldId id="326" r:id="rId9"/>
    <p:sldId id="323" r:id="rId10"/>
    <p:sldId id="322" r:id="rId11"/>
    <p:sldId id="306" r:id="rId12"/>
    <p:sldId id="328" r:id="rId13"/>
    <p:sldId id="307" r:id="rId14"/>
    <p:sldId id="329" r:id="rId15"/>
    <p:sldId id="308" r:id="rId16"/>
    <p:sldId id="330" r:id="rId17"/>
    <p:sldId id="310" r:id="rId18"/>
    <p:sldId id="318" r:id="rId19"/>
    <p:sldId id="319" r:id="rId20"/>
    <p:sldId id="311" r:id="rId21"/>
    <p:sldId id="320" r:id="rId22"/>
    <p:sldId id="312" r:id="rId23"/>
    <p:sldId id="321" r:id="rId24"/>
    <p:sldId id="313" r:id="rId25"/>
    <p:sldId id="331" r:id="rId26"/>
    <p:sldId id="315" r:id="rId27"/>
    <p:sldId id="324" r:id="rId28"/>
    <p:sldId id="317" r:id="rId29"/>
    <p:sldId id="288" r:id="rId30"/>
    <p:sldId id="281" r:id="rId31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BC013A-834C-4D29-8837-0C892DFBA0B0}">
          <p14:sldIdLst>
            <p14:sldId id="257"/>
            <p14:sldId id="282"/>
            <p14:sldId id="327"/>
            <p14:sldId id="301"/>
            <p14:sldId id="304"/>
            <p14:sldId id="325"/>
            <p14:sldId id="326"/>
            <p14:sldId id="323"/>
            <p14:sldId id="322"/>
            <p14:sldId id="306"/>
            <p14:sldId id="328"/>
            <p14:sldId id="307"/>
            <p14:sldId id="329"/>
            <p14:sldId id="308"/>
            <p14:sldId id="330"/>
            <p14:sldId id="310"/>
            <p14:sldId id="318"/>
            <p14:sldId id="319"/>
            <p14:sldId id="311"/>
            <p14:sldId id="320"/>
            <p14:sldId id="312"/>
            <p14:sldId id="321"/>
            <p14:sldId id="313"/>
            <p14:sldId id="331"/>
            <p14:sldId id="315"/>
            <p14:sldId id="324"/>
            <p14:sldId id="317"/>
            <p14:sldId id="288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863D"/>
    <a:srgbClr val="00A44A"/>
    <a:srgbClr val="FFFFD9"/>
    <a:srgbClr val="0055FE"/>
    <a:srgbClr val="FFCCFF"/>
    <a:srgbClr val="FFEFF9"/>
    <a:srgbClr val="A20000"/>
    <a:srgbClr val="FFFF99"/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4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8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0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4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985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05001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0" y="1905001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3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0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4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338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123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66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1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86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122239"/>
            <a:ext cx="2870200" cy="5653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3200" y="122239"/>
            <a:ext cx="8407400" cy="5653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2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0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4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1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6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2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A99D-1B5C-44EE-B2F1-D5B19A7745FE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9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2238"/>
            <a:ext cx="11480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05001"/>
            <a:ext cx="9753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5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eg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6.png"/><Relationship Id="rId2" Type="http://schemas.openxmlformats.org/officeDocument/2006/relationships/image" Target="../media/image1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jpeg"/><Relationship Id="rId5" Type="http://schemas.openxmlformats.org/officeDocument/2006/relationships/image" Target="../media/image6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6.wdp"/><Relationship Id="rId5" Type="http://schemas.openxmlformats.org/officeDocument/2006/relationships/image" Target="../media/image56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11" Type="http://schemas.openxmlformats.org/officeDocument/2006/relationships/image" Target="../media/image6.pn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66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22.jpeg"/><Relationship Id="rId7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jpeg"/><Relationship Id="rId5" Type="http://schemas.openxmlformats.org/officeDocument/2006/relationships/image" Target="../media/image6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.png"/><Relationship Id="rId7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7.wdp"/><Relationship Id="rId5" Type="http://schemas.openxmlformats.org/officeDocument/2006/relationships/image" Target="../media/image76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9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флаг украины картин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8572" y="1001110"/>
            <a:ext cx="9680028" cy="45207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Е-ДЕКЛАРУВАННЯ </a:t>
            </a:r>
          </a:p>
          <a:p>
            <a:pPr algn="ctr"/>
            <a:r>
              <a:rPr lang="uk-UA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майна</a:t>
            </a:r>
            <a:r>
              <a:rPr lang="uk-UA" sz="23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, доходів, витрат і зобов’язань фінансового </a:t>
            </a:r>
            <a:r>
              <a:rPr lang="uk-UA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характеру.</a:t>
            </a:r>
          </a:p>
          <a:p>
            <a:pPr algn="ctr"/>
            <a:r>
              <a:rPr lang="uk-UA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Додаткові заходи фінансового контролю: </a:t>
            </a:r>
          </a:p>
          <a:p>
            <a:pPr algn="ctr"/>
            <a:r>
              <a:rPr lang="uk-UA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повідомлення про суттєві зміни в майновому стані та відкриття валютного рахунку в установі банку - нерезидента </a:t>
            </a:r>
          </a:p>
          <a:p>
            <a:pPr algn="ctr"/>
            <a:endParaRPr lang="uk-UA" sz="32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endParaRPr lang="uk-UA" sz="32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2300" b="1" dirty="0" smtClean="0">
                <a:solidFill>
                  <a:srgbClr val="0055FE"/>
                </a:solidFill>
                <a:latin typeface="Century Schoolbook" panose="02040604050505020304" pitchFamily="18" charset="0"/>
              </a:rPr>
              <a:t>Новації в законодавстві </a:t>
            </a:r>
          </a:p>
          <a:p>
            <a:pPr algn="ctr"/>
            <a:r>
              <a:rPr lang="uk-UA" sz="2300" b="1" dirty="0" smtClean="0">
                <a:solidFill>
                  <a:srgbClr val="0055FE"/>
                </a:solidFill>
                <a:latin typeface="Century Schoolbook" panose="02040604050505020304" pitchFamily="18" charset="0"/>
              </a:rPr>
              <a:t>починаючи з компанії щорічного декларування за 2021 рік </a:t>
            </a:r>
          </a:p>
          <a:p>
            <a:pPr algn="ctr"/>
            <a:r>
              <a:rPr lang="uk-UA" sz="2300" b="1" dirty="0" smtClean="0">
                <a:solidFill>
                  <a:srgbClr val="0055FE"/>
                </a:solidFill>
                <a:latin typeface="Century Schoolbook" panose="02040604050505020304" pitchFamily="18" charset="0"/>
              </a:rPr>
              <a:t>та на період дії правового режиму воєнного стану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(</a:t>
            </a:r>
            <a:r>
              <a:rPr lang="uk-UA" sz="2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Закон України від 14 жовтня 2014 року № 1700</a:t>
            </a:r>
            <a:r>
              <a:rPr lang="en-US" sz="2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-VІІ </a:t>
            </a:r>
            <a:endParaRPr lang="uk-UA" sz="20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2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«Про запобігання корупції» (із змінами та доповненнями</a:t>
            </a:r>
            <a:r>
              <a:rPr lang="uk-UA" sz="20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)</a:t>
            </a:r>
          </a:p>
        </p:txBody>
      </p:sp>
      <p:pic>
        <p:nvPicPr>
          <p:cNvPr id="2052" name="Picture 4" descr="Картинки по запросу &quot;декларування картинка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398169"/>
            <a:ext cx="2857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45400" y="21318"/>
            <a:ext cx="4308389" cy="8221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Східне міжрегіональне управління ДПС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роботі з великими платниками податків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3" y="21318"/>
            <a:ext cx="2132390" cy="82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97789" y="5521815"/>
            <a:ext cx="355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i="1" dirty="0" smtClean="0"/>
              <a:t>Сектор з питань запобігання та виявлення корупції</a:t>
            </a:r>
          </a:p>
          <a:p>
            <a:pPr algn="r"/>
            <a:r>
              <a:rPr lang="uk-UA" b="1" i="1" dirty="0" smtClean="0"/>
              <a:t>Головний державний інспектор</a:t>
            </a:r>
          </a:p>
          <a:p>
            <a:pPr algn="r"/>
            <a:r>
              <a:rPr lang="uk-UA" b="1" i="1" dirty="0" smtClean="0"/>
              <a:t>Максим Захаров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970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65" y="6384471"/>
            <a:ext cx="12095994" cy="4167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8" name="Picture 2" descr="C:\Работа\максим\ДЕКЛАРУВАННЯ\2022\Презентации\1\е-декларація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" y="558044"/>
            <a:ext cx="2265896" cy="15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 bwMode="auto">
          <a:xfrm>
            <a:off x="2375795" y="565726"/>
            <a:ext cx="9772953" cy="14931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576000" bIns="72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складається з вісімнадцяти розділів, у яких суб’єкт декларування </a:t>
            </a:r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 інформацію </a:t>
            </a: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себе, </a:t>
            </a:r>
            <a:endParaRPr lang="uk-UA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членів своєї сім’ї, інших осіб та об’єкти </a:t>
            </a:r>
          </a:p>
          <a:p>
            <a:pPr algn="just"/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декларування, визначені ч.1 ст. 46 Закону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8279158" y="1062017"/>
            <a:ext cx="3403090" cy="937068"/>
            <a:chOff x="8897610" y="2180598"/>
            <a:chExt cx="2730018" cy="540000"/>
          </a:xfrm>
        </p:grpSpPr>
        <p:sp>
          <p:nvSpPr>
            <p:cNvPr id="41" name="Прямоугольник 1"/>
            <p:cNvSpPr/>
            <p:nvPr/>
          </p:nvSpPr>
          <p:spPr bwMode="auto">
            <a:xfrm>
              <a:off x="8897610" y="2180598"/>
              <a:ext cx="2730018" cy="540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0000"/>
                    <a:lumOff val="9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1188000" bIns="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переважну більшість розділів з 1 грудня </a:t>
              </a:r>
              <a:r>
                <a:rPr lang="uk-UA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</a:t>
              </a:r>
              <a:r>
                <a:rPr lang="uk-UA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року </a:t>
              </a:r>
              <a:r>
                <a:rPr lang="uk-UA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внесені зміни</a:t>
              </a:r>
              <a:endPara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2" name="Рисунок 41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1722" y="2233526"/>
              <a:ext cx="919019" cy="439580"/>
            </a:xfrm>
            <a:prstGeom prst="rect">
              <a:avLst/>
            </a:prstGeom>
          </p:spPr>
        </p:pic>
      </p:grpSp>
      <p:sp>
        <p:nvSpPr>
          <p:cNvPr id="43" name="Прямоугольник 1"/>
          <p:cNvSpPr/>
          <p:nvPr/>
        </p:nvSpPr>
        <p:spPr bwMode="auto">
          <a:xfrm>
            <a:off x="49506" y="2118744"/>
            <a:ext cx="12099242" cy="17333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180000" bIns="72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заповненням</a:t>
            </a:r>
            <a:r>
              <a:rPr lang="uk-UA" sz="2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розділів декларації </a:t>
            </a:r>
            <a:r>
              <a:rPr lang="uk-UA" sz="2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(крім </a:t>
            </a:r>
            <a:r>
              <a:rPr lang="uk-UA" sz="2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розділів </a:t>
            </a:r>
            <a:r>
              <a:rPr lang="uk-UA" sz="2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 «Вид декларації </a:t>
            </a:r>
            <a:r>
              <a:rPr lang="uk-UA" sz="2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звітний період» та   2.1 </a:t>
            </a:r>
            <a:r>
              <a:rPr lang="uk-UA" sz="2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«Інформація про суб’єкта декларування») суб’єкт декларування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обирає одну з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позначок</a:t>
            </a:r>
            <a:endParaRPr lang="uk-UA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0000" indent="-342900">
              <a:buFont typeface="Wingdings" panose="05000000000000000000" pitchFamily="2" charset="2"/>
              <a:buChar char="q"/>
            </a:pPr>
            <a:r>
              <a:rPr lang="uk-UA" sz="2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Наявна </a:t>
            </a:r>
            <a:r>
              <a:rPr lang="uk-UA" sz="2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інформація для декларування у цьому </a:t>
            </a:r>
            <a:r>
              <a:rPr lang="uk-UA" sz="2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розділі</a:t>
            </a:r>
            <a:r>
              <a:rPr lang="uk-UA" sz="2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40000"/>
            <a:r>
              <a:rPr lang="uk-UA" sz="2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2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 відкриває доступ до внесення інформації в розділ</a:t>
            </a:r>
            <a:endParaRPr lang="uk-UA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0000" indent="-342900">
              <a:buFont typeface="Wingdings" panose="05000000000000000000" pitchFamily="2" charset="2"/>
              <a:buChar char="q"/>
            </a:pPr>
            <a:r>
              <a:rPr lang="uk-UA" sz="2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Відсутня інформація для декларування у цьому розділі</a:t>
            </a:r>
            <a:r>
              <a:rPr lang="uk-UA" sz="2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5121" y="0"/>
            <a:ext cx="486842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"/>
          <p:cNvSpPr/>
          <p:nvPr/>
        </p:nvSpPr>
        <p:spPr bwMode="auto">
          <a:xfrm>
            <a:off x="49507" y="5496632"/>
            <a:ext cx="12099242" cy="8280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180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Розділи 3-13 </a:t>
            </a:r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стосуються як суб’єкта декларування, так і членів сім’ї</a:t>
            </a:r>
          </a:p>
          <a:p>
            <a:pPr algn="just"/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Розділи 14-16 </a:t>
            </a:r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стосуються виключно суб’єкта декларування</a:t>
            </a:r>
            <a:endParaRPr lang="uk-UA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"/>
          <p:cNvSpPr/>
          <p:nvPr/>
        </p:nvSpPr>
        <p:spPr bwMode="auto">
          <a:xfrm>
            <a:off x="49506" y="3911946"/>
            <a:ext cx="12099242" cy="7683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180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Всі поля розділів декларації підлягають заповненню </a:t>
            </a:r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обрання однієї з позначки: </a:t>
            </a:r>
          </a:p>
          <a:p>
            <a:pPr algn="just"/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*не застосовується; *не відомо; *член сім’ї не надав інформацію</a:t>
            </a:r>
            <a:endParaRPr lang="uk-UA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 bwMode="auto">
          <a:xfrm>
            <a:off x="8358321" y="2897284"/>
            <a:ext cx="2956034" cy="80335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 Обрання однієї з позначок є обов’язковим </a:t>
            </a:r>
          </a:p>
        </p:txBody>
      </p:sp>
      <p:sp>
        <p:nvSpPr>
          <p:cNvPr id="4" name="Округлений прямокутник 3"/>
          <p:cNvSpPr/>
          <p:nvPr/>
        </p:nvSpPr>
        <p:spPr bwMode="auto">
          <a:xfrm>
            <a:off x="49506" y="4740138"/>
            <a:ext cx="12099242" cy="72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2160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застосовується </a:t>
            </a:r>
            <a:r>
              <a:rPr lang="uk-UA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інформація взагалі відсутня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відомо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– інформація існує, але не відома декларанту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5" y="4800600"/>
            <a:ext cx="1896805" cy="6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65" y="6384471"/>
            <a:ext cx="12095994" cy="4167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4" name="Прямоугольник 1"/>
          <p:cNvSpPr/>
          <p:nvPr/>
        </p:nvSpPr>
        <p:spPr bwMode="auto">
          <a:xfrm>
            <a:off x="52759" y="2139042"/>
            <a:ext cx="5724000" cy="26679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ОБ’ЄКТИ НА ПРАВІ ВЛАСНОСТІ</a:t>
            </a:r>
          </a:p>
          <a:p>
            <a:pPr algn="ctr">
              <a:spcAft>
                <a:spcPts val="1200"/>
              </a:spcAft>
            </a:pPr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станом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останній день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звітного періоду</a:t>
            </a:r>
          </a:p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протягом звітного періоду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припинено право власності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на об’єкт (продаж, дарування, обмін тощо), то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 не відображається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правочин зазначається у розділах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11 «Доходи» (в разі отримання доходу) та 14 «Видатки та правочини»</a:t>
            </a:r>
          </a:p>
        </p:txBody>
      </p:sp>
      <p:sp>
        <p:nvSpPr>
          <p:cNvPr id="47" name="Прямоугольник 1"/>
          <p:cNvSpPr/>
          <p:nvPr/>
        </p:nvSpPr>
        <p:spPr bwMode="auto">
          <a:xfrm>
            <a:off x="52759" y="5770179"/>
            <a:ext cx="12095998" cy="5910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2160000" tIns="45720" rIns="36000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об’єкт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зазначаються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від того,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він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території України чи за її межами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8" y="5825359"/>
            <a:ext cx="2043718" cy="479263"/>
          </a:xfrm>
          <a:prstGeom prst="rect">
            <a:avLst/>
          </a:prstGeom>
        </p:spPr>
      </p:pic>
      <p:sp>
        <p:nvSpPr>
          <p:cNvPr id="49" name="Прямоугольник 1"/>
          <p:cNvSpPr/>
          <p:nvPr/>
        </p:nvSpPr>
        <p:spPr bwMode="auto">
          <a:xfrm>
            <a:off x="58227" y="515504"/>
            <a:ext cx="9353787" cy="160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ОБ’ЄКТИ для ДЕКЛАРУВАННЯ</a:t>
            </a:r>
          </a:p>
          <a:p>
            <a:pPr algn="just"/>
            <a:r>
              <a:rPr lang="uk-UA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декларації зазначається інформація про об’єкти, які є власністю суб’єкта декларування або членів його сім’ї, та/або якими вони користуються (користувались) чи володіють (володіли)</a:t>
            </a:r>
            <a:endParaRPr lang="uk-UA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C:\Работа\максим\ДЕКЛАРУВАННЯ\2022\Презентации\1\е-декларація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959" y="515505"/>
            <a:ext cx="2665789" cy="16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5121" y="0"/>
            <a:ext cx="486842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"/>
          <p:cNvSpPr/>
          <p:nvPr/>
        </p:nvSpPr>
        <p:spPr bwMode="auto">
          <a:xfrm>
            <a:off x="5801710" y="2139042"/>
            <a:ext cx="6347038" cy="26679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ОБ’ЄКТИ У ВОЛОДІННІ або КОРИСТУВАННІ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станом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останній день </a:t>
            </a: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звітного </a:t>
            </a:r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умови що право володіння або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користування виникло у суб’єкта декларування </a:t>
            </a:r>
            <a:r>
              <a:rPr lang="uk-UA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менше ніж  </a:t>
            </a:r>
          </a:p>
          <a:p>
            <a:pPr algn="just"/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30 </a:t>
            </a:r>
            <a:r>
              <a:rPr lang="uk-UA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календарних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uk-UA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що передували </a:t>
            </a:r>
            <a:endParaRPr lang="uk-UA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останньому дню </a:t>
            </a:r>
            <a:r>
              <a:rPr lang="uk-UA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звітного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періоду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протягом не менше половини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днів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укупно) </a:t>
            </a: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звітного періоду</a:t>
            </a: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16"/>
          <p:cNvSpPr/>
          <p:nvPr/>
        </p:nvSpPr>
        <p:spPr bwMode="auto">
          <a:xfrm>
            <a:off x="10181513" y="3186548"/>
            <a:ext cx="1890450" cy="914036"/>
          </a:xfrm>
          <a:prstGeom prst="wedgeRoundRectCallout">
            <a:avLst>
              <a:gd name="adj1" fmla="val -49827"/>
              <a:gd name="adj2" fmla="val -445"/>
              <a:gd name="adj3" fmla="val 1666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5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 20.09.2023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3384-ІХ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359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1"/>
          <p:cNvSpPr/>
          <p:nvPr/>
        </p:nvSpPr>
        <p:spPr bwMode="auto">
          <a:xfrm>
            <a:off x="52763" y="4849105"/>
            <a:ext cx="12095989" cy="8934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відповідному розділі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декларується один раз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(не дублюється),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 зазначенням усіх наявних на нього прав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суб’єкта декларування або членів сім’ї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а також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 власності третіх осіб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(інші права, відмінні від права власності, третіх осіб не декларуються).</a:t>
            </a:r>
          </a:p>
        </p:txBody>
      </p:sp>
    </p:spTree>
    <p:extLst>
      <p:ext uri="{BB962C8B-B14F-4D97-AF65-F5344CB8AC3E}">
        <p14:creationId xmlns:p14="http://schemas.microsoft.com/office/powerpoint/2010/main" val="18915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2759" y="520653"/>
            <a:ext cx="12095999" cy="4320000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44000" tIns="0" rIns="216000" bIns="72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ВІДОМОСТІ про ТИП ПРАВА</a:t>
            </a:r>
            <a:r>
              <a:rPr lang="uk-UA" sz="32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uk-UA" sz="3200" b="1" dirty="0" smtClean="0">
              <a:solidFill>
                <a:srgbClr val="C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суб’єкта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та/або членів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сім’ї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чи третіх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осіб на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 декларування зазначаються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підставі документів, відповідно до яких воно набуто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(за їх наявності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       Типи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061480" y="2200062"/>
            <a:ext cx="2992211" cy="659658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A44A"/>
                </a:solidFill>
                <a:latin typeface="Times New Roman" pitchFamily="18" charset="0"/>
                <a:cs typeface="Times New Roman" pitchFamily="18" charset="0"/>
              </a:rPr>
              <a:t>власність </a:t>
            </a:r>
            <a:endParaRPr lang="uk-UA" b="1" dirty="0" smtClean="0">
              <a:solidFill>
                <a:srgbClr val="00A44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одноосібна/100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%) – відсоток не зазначається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061480" y="2895901"/>
            <a:ext cx="3006499" cy="633824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A44A"/>
                </a:solidFill>
                <a:latin typeface="Times New Roman" pitchFamily="18" charset="0"/>
                <a:cs typeface="Times New Roman" pitchFamily="18" charset="0"/>
              </a:rPr>
              <a:t>спільна сумісна власність </a:t>
            </a:r>
            <a:endParaRPr lang="uk-UA" b="1" dirty="0" smtClean="0">
              <a:solidFill>
                <a:srgbClr val="00A44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без виділення часток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– відсоток не зазначається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061479" y="3565310"/>
            <a:ext cx="2992212" cy="665581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A44A"/>
                </a:solidFill>
                <a:latin typeface="Times New Roman" pitchFamily="18" charset="0"/>
                <a:cs typeface="Times New Roman" pitchFamily="18" charset="0"/>
              </a:rPr>
              <a:t>спільна власність </a:t>
            </a:r>
            <a:endParaRPr lang="uk-UA" b="1" dirty="0" smtClean="0">
              <a:solidFill>
                <a:srgbClr val="00A44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із зазначенням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розміру (%) часток) – зазначається відсоток частки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433045" y="2895901"/>
            <a:ext cx="2030014" cy="633824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A44A"/>
                </a:solidFill>
                <a:latin typeface="Times New Roman" pitchFamily="18" charset="0"/>
                <a:cs typeface="Times New Roman" pitchFamily="18" charset="0"/>
              </a:rPr>
              <a:t>оренда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A44A"/>
              </a:solidFill>
              <a:effectLst/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418758" y="2200062"/>
            <a:ext cx="5529104" cy="659658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A44A"/>
                </a:solidFill>
                <a:latin typeface="Times New Roman" pitchFamily="18" charset="0"/>
                <a:cs typeface="Times New Roman" pitchFamily="18" charset="0"/>
              </a:rPr>
              <a:t>інше право користування </a:t>
            </a:r>
            <a:endParaRPr lang="uk-UA" b="1" dirty="0" smtClean="0">
              <a:solidFill>
                <a:srgbClr val="00A44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(сервітути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право користування земельною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ділянкою,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забудови,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утримання, застава, користування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довіреністю,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права)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418756" y="3565310"/>
            <a:ext cx="4905650" cy="906666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A44A"/>
                </a:solidFill>
                <a:latin typeface="Times New Roman" pitchFamily="18" charset="0"/>
                <a:cs typeface="Times New Roman" pitchFamily="18" charset="0"/>
              </a:rPr>
              <a:t>власність третьої особи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(суб’єкт декларування або член сім’ї	     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отримує дохід від об’єкта чи має право 	               «</a:t>
            </a:r>
            <a:r>
              <a:rPr lang="uk-UA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розпорядження ним)</a:t>
            </a: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38" y="3672315"/>
            <a:ext cx="1052897" cy="69265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52758" y="4865915"/>
            <a:ext cx="12096000" cy="154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92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ВІДОМОСТІ про ДАТУ НАБУТТЯ ПРАВА </a:t>
            </a:r>
            <a:endParaRPr lang="uk-UA" sz="3600" b="1" dirty="0" smtClean="0">
              <a:solidFill>
                <a:srgbClr val="C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за наступними правилами: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 даті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набуття права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власності</a:t>
            </a: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останньою датою набуття права власності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 набутті права на частки об’єкта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 даті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початку фактичного володіння або користування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майном (</a:t>
            </a:r>
            <a:r>
              <a:rPr lang="uk-UA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що не знаходиться у власності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Работа\максим\ДЕКЛАРУВАННЯ\2022\Презентации\1\декларация.jpe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6" y="1392307"/>
            <a:ext cx="1787809" cy="9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60629" y="0"/>
            <a:ext cx="553941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Скругленный прямоугольник 35"/>
          <p:cNvSpPr/>
          <p:nvPr/>
        </p:nvSpPr>
        <p:spPr bwMode="auto">
          <a:xfrm>
            <a:off x="7154367" y="4364970"/>
            <a:ext cx="3624635" cy="427466"/>
          </a:xfrm>
          <a:prstGeom prst="round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 від строків 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отримання доходу чи розпорядження майном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 bwMode="auto">
          <a:xfrm>
            <a:off x="241069" y="2701933"/>
            <a:ext cx="1612224" cy="1414801"/>
          </a:xfrm>
          <a:prstGeom prst="wedgeRectCallout">
            <a:avLst>
              <a:gd name="adj1" fmla="val 56639"/>
              <a:gd name="adj2" fmla="val 9263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декларування,  члени сім’ї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треті особи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 bwMode="auto">
          <a:xfrm>
            <a:off x="10502346" y="2895902"/>
            <a:ext cx="1612224" cy="892328"/>
          </a:xfrm>
          <a:prstGeom prst="wedgeRectCallout">
            <a:avLst>
              <a:gd name="adj1" fmla="val -105777"/>
              <a:gd name="adj2" fmla="val 112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декларування та члени сім’ї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212080" y="2200062"/>
            <a:ext cx="16625" cy="2437476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5875" cap="flat" cmpd="dbl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3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8" name="Прямоугольник 1"/>
          <p:cNvSpPr/>
          <p:nvPr/>
        </p:nvSpPr>
        <p:spPr bwMode="auto">
          <a:xfrm>
            <a:off x="45300" y="3613917"/>
            <a:ext cx="6347336" cy="1836845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Позначка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«тип вартості об’єкта»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0000" indent="-144000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 вартість на дату набуття права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 вартість за останньою грошовою оцінкою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260000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Обрання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однієї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позначок є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обов’язковим</a:t>
            </a:r>
          </a:p>
        </p:txBody>
      </p:sp>
      <p:sp>
        <p:nvSpPr>
          <p:cNvPr id="29" name="Прямоугольник 1"/>
          <p:cNvSpPr/>
          <p:nvPr/>
        </p:nvSpPr>
        <p:spPr bwMode="auto">
          <a:xfrm>
            <a:off x="6482443" y="3616779"/>
            <a:ext cx="5666315" cy="1833984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108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Зазначається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грошовій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одиниці України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(іноземна валюта конвертується в гривню </a:t>
            </a:r>
            <a:r>
              <a:rPr lang="uk-UA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курсом 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НБУ на відповідну дату)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Виключення: </a:t>
            </a:r>
            <a:r>
              <a:rPr lang="uk-UA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вартість грошових активів зазначається у валюті зберігання  </a:t>
            </a:r>
            <a:endParaRPr lang="ru-RU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" y="4867290"/>
            <a:ext cx="1117601" cy="514234"/>
          </a:xfrm>
          <a:prstGeom prst="rect">
            <a:avLst/>
          </a:prstGeom>
        </p:spPr>
      </p:pic>
      <p:sp>
        <p:nvSpPr>
          <p:cNvPr id="34" name="Прямоугольник 1"/>
          <p:cNvSpPr/>
          <p:nvPr/>
        </p:nvSpPr>
        <p:spPr bwMode="auto">
          <a:xfrm>
            <a:off x="45301" y="1929749"/>
            <a:ext cx="12103458" cy="1656000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Пріоритет</a:t>
            </a:r>
          </a:p>
          <a:p>
            <a:pPr marL="180000" indent="-360000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 оцінка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документах про оцінку майна чи правовстановлюючих документах)</a:t>
            </a:r>
          </a:p>
          <a:p>
            <a:pPr marL="180000" indent="-360000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 за договором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тому числі коли сторони «оцінюють» предмет дарування)</a:t>
            </a:r>
          </a:p>
          <a:p>
            <a:pPr marL="180000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документах технічного характеру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(інвентаризаційна, балансова тощо, крім відновної)</a:t>
            </a:r>
          </a:p>
          <a:p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Проведення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оцінки </a:t>
            </a:r>
            <a:r>
              <a:rPr lang="uk-UA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об’єкта декларування з метою заповнення 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декларації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вимагається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52763" y="538843"/>
            <a:ext cx="12101254" cy="1350000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1440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ВАРТІСТЬ ОБ’ЄКТА ДЕКЛАРУВАННЯ</a:t>
            </a:r>
            <a:r>
              <a:rPr lang="uk-UA" sz="3600" b="1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зазначається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дату набуття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суб’єктом </a:t>
            </a:r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та/або </a:t>
            </a: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членами його сім’ї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відповідно до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останньої грошової оцінки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майна</a:t>
            </a:r>
            <a:endParaRPr lang="uk-UA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229" y="663839"/>
            <a:ext cx="1080000" cy="100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1"/>
          <p:cNvSpPr/>
          <p:nvPr/>
        </p:nvSpPr>
        <p:spPr bwMode="auto">
          <a:xfrm>
            <a:off x="45300" y="5510893"/>
            <a:ext cx="12103458" cy="898136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застосовується»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правовстановлюючому документі відсутня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вартість (або вартість в неконвертованій валюті) 			та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оцінка не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проводилась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відомо»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документі на право користування вартість не зазначена 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60629" y="0"/>
            <a:ext cx="553941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 bwMode="auto">
          <a:xfrm>
            <a:off x="116191" y="6090557"/>
            <a:ext cx="545185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244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5" name="Прямоугольник 2"/>
          <p:cNvSpPr/>
          <p:nvPr/>
        </p:nvSpPr>
        <p:spPr bwMode="auto">
          <a:xfrm>
            <a:off x="3976007" y="489115"/>
            <a:ext cx="8172753" cy="29072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540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декларації </a:t>
            </a:r>
            <a:r>
              <a:rPr lang="uk-UA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округлюються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щодо: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 algn="just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площі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об’єктів нерухомості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які відображаються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розділі                3 «Об’єкти нерухомості»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 algn="just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номінальної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цінного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папера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розділі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7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«Цінні папери»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 algn="just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вартості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частки у статутному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(складеному)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капіталі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товариства,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організації у грошовому та відсотковому вираженні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розділі 8 «Корпоративні права»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 algn="just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кількості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криптовалюти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розділі 10 «Нематеріальні активи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C:\Работа\максим\ДЕКЛАРУВАННЯ\2022\Презентации\1\декларация 3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" y="489113"/>
            <a:ext cx="3866097" cy="29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2"/>
          <p:cNvSpPr/>
          <p:nvPr/>
        </p:nvSpPr>
        <p:spPr bwMode="auto">
          <a:xfrm>
            <a:off x="52760" y="3491345"/>
            <a:ext cx="12096000" cy="28524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108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Округлюються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(згідно з математичними правилами округлення) до 1 (одиниці)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щодо: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 algn="just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вартості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об’єктів декларування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які відображаються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розділах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«Об’єкти нерухомості»,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«Цінне рухоме майно (крім транспортних засобів)»,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«Цінне рухоме майно - транспортні засоби»;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10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«Нематеріальні активи»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 algn="just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грошових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показників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розділах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11 «Доходи, у тому числі подарунки»,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«Грошові активи»,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13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«Фінансові зобов’язання» та </a:t>
            </a:r>
            <a:r>
              <a:rPr lang="uk-UA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«Видатки та правочини суб’єкта декларування»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Згідно з математичними правилами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округлення здійснюється до найближчого цілого числа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Якщо перша відкинута цифра менше п’яти, то попередня цифра не змінюється; якщо більше п’яти - попередня цифра збільшується на одиницю; якщо дорівнює п’яти - підходить кожне із зазначених правил.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0629" y="0"/>
            <a:ext cx="553941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9" name="Прямоугольник 2"/>
          <p:cNvSpPr/>
          <p:nvPr/>
        </p:nvSpPr>
        <p:spPr bwMode="auto">
          <a:xfrm>
            <a:off x="52760" y="506186"/>
            <a:ext cx="12096000" cy="59059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108000" rIns="36000" bIns="72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ПОРОГИ </a:t>
            </a:r>
            <a:r>
              <a:rPr lang="uk-UA" sz="3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ДЕКЛАРУВАННЯ</a:t>
            </a:r>
            <a:endParaRPr lang="uk-UA" sz="20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563336"/>
            <a:ext cx="1216479" cy="7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Скругленный прямоугольник 40"/>
          <p:cNvSpPr/>
          <p:nvPr/>
        </p:nvSpPr>
        <p:spPr bwMode="auto">
          <a:xfrm>
            <a:off x="133349" y="1387929"/>
            <a:ext cx="11925300" cy="1396092"/>
          </a:xfrm>
          <a:prstGeom prst="roundRect">
            <a:avLst/>
          </a:prstGeom>
          <a:solidFill>
            <a:srgbClr val="CCFFCC"/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144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 відповідно до розміру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прожиткового мінімуму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працездатних осіб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1 січня звітного року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</a:rPr>
              <a:t>		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 рік – 2 270 грн.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2023 рік – 2 684 грн.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2022 рік – 2 481 грн.			</a:t>
            </a:r>
            <a:r>
              <a:rPr lang="uk-UA" sz="2400" b="1" dirty="0" smtClean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рік – 3 028 грн.</a:t>
            </a: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133349" y="2873829"/>
            <a:ext cx="3858987" cy="2539091"/>
          </a:xfrm>
          <a:prstGeom prst="roundRect">
            <a:avLst/>
          </a:prstGeom>
          <a:solidFill>
            <a:srgbClr val="CCFFFF"/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5 «Цінне рухоме майно (крім ТЗ)»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поріг 100 ПМ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рік – 227 000 грн.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рік – 248 100 грн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рік – 268 400 грн.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рік – </a:t>
            </a:r>
            <a:r>
              <a:rPr lang="uk-UA" sz="2000" b="1" dirty="0" smtClean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302 800 </a:t>
            </a:r>
            <a:r>
              <a:rPr lang="uk-UA" sz="2000" b="1" dirty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4065815" y="2873829"/>
            <a:ext cx="3902528" cy="2539091"/>
          </a:xfrm>
          <a:prstGeom prst="roundRect">
            <a:avLst/>
          </a:prstGeom>
          <a:solidFill>
            <a:srgbClr val="CCFFFF"/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11 «Доходи»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подарунків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поріг 5 ПМ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рік – 11 350 грн.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рік – 12 405 грн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рік – 13 420 грн.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рік – </a:t>
            </a:r>
            <a:r>
              <a:rPr lang="uk-UA" sz="2000" b="1" dirty="0" smtClean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15 140 </a:t>
            </a:r>
            <a:r>
              <a:rPr lang="uk-UA" sz="2000" b="1" dirty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8049986" y="2873829"/>
            <a:ext cx="4008663" cy="2539091"/>
          </a:xfrm>
          <a:prstGeom prst="roundRect">
            <a:avLst/>
          </a:prstGeom>
          <a:solidFill>
            <a:srgbClr val="CCFFFF"/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 12 «Грошові активи»,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«Фінансові зобов’язання»,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«Видатки та правочини»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поріг 50 ПМ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рік – 113 500 грн.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рік – 124 050 грн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рік – 134 200 грн.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рік – </a:t>
            </a:r>
            <a:r>
              <a:rPr lang="uk-UA" sz="2000" b="1" dirty="0" smtClean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151 400 </a:t>
            </a:r>
            <a:r>
              <a:rPr lang="uk-UA" sz="2000" b="1" dirty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79765" y="563334"/>
            <a:ext cx="1186542" cy="73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0629" y="0"/>
            <a:ext cx="553941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 bwMode="auto">
          <a:xfrm>
            <a:off x="138110" y="5461908"/>
            <a:ext cx="11925300" cy="775606"/>
          </a:xfrm>
          <a:prstGeom prst="roundRect">
            <a:avLst/>
          </a:prstGeom>
          <a:solidFill>
            <a:srgbClr val="FFFFD9"/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повідомлень про суттєві зміни в майновому стані, якщо розмір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доходу, придбання майна або здійснення видатку </a:t>
            </a:r>
            <a:r>
              <a:rPr lang="uk-UA" sz="2000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суму, яка перевищує 50 прожиткових </a:t>
            </a:r>
            <a:r>
              <a:rPr lang="uk-UA" sz="2000" b="1" dirty="0" smtClean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b="1" dirty="0" smtClean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рік </a:t>
            </a:r>
            <a:r>
              <a:rPr lang="uk-UA" sz="2000" b="1" dirty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151 400 грн.</a:t>
            </a:r>
            <a:endParaRPr lang="uk-UA" sz="2000" b="1" dirty="0" smtClean="0">
              <a:solidFill>
                <a:srgbClr val="0055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ОСОБЛИВОСТІ ЗАПОВНЕННЯ ОКРЕМИХ 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2759" y="466743"/>
            <a:ext cx="12096000" cy="594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 2.1 «Інформація про суб’єкта декларування»</a:t>
            </a:r>
          </a:p>
          <a:p>
            <a:pPr algn="ctr">
              <a:spcAft>
                <a:spcPts val="600"/>
              </a:spcAft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«Інформація про членів сім’ї суб’єкта декларування»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106929" y="3886200"/>
            <a:ext cx="7118464" cy="1077686"/>
          </a:xfrm>
          <a:prstGeom prst="roundRect">
            <a:avLst/>
          </a:prstGeom>
          <a:solidFill>
            <a:srgbClr val="CCFFFF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Позначки</a:t>
            </a:r>
            <a:endParaRPr lang="ru-RU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адреса місця фактичного </a:t>
            </a:r>
            <a:r>
              <a:rPr lang="uk-UA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проживання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станом на останній день звітного періоду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це адреса для листування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станом на дату подання декларації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657850" y="5029200"/>
            <a:ext cx="6440023" cy="1240971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Новий блок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ідентифікації за межами України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Заповнюється при наявності відповідних документів (закордонний паспорт, посвідка на проживання, тощо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Ідентифікаційний номер – іноземний номер, а не РНОКПП (колишній ІПН)</a:t>
            </a:r>
            <a:endParaRPr lang="uk-UA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97081" y="5029200"/>
            <a:ext cx="5495455" cy="1240971"/>
          </a:xfrm>
          <a:prstGeom prst="roundRect">
            <a:avLst/>
          </a:prstGeom>
          <a:solidFill>
            <a:srgbClr val="FFFFD9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суб’єкта декларування додана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позначка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uk-UA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мене відсутнє громадянство (підданство) іноземної держави, а також документи, які дають право на постійне проживання на території іноземної держави»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78565"/>
            <a:ext cx="1159329" cy="106619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7307036" y="1355270"/>
            <a:ext cx="4784269" cy="3608615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Члени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особа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яка перебуває у шлюбі </a:t>
            </a:r>
            <a:endParaRPr lang="uk-UA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неповнолітні діти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незалежно від спільного </a:t>
            </a:r>
          </a:p>
          <a:p>
            <a:pPr>
              <a:spcAft>
                <a:spcPts val="60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проживання із суб’єктом декларування</a:t>
            </a:r>
          </a:p>
          <a:p>
            <a:pPr algn="just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особи, які спільно проживають, пов’язані спільним побутом, мають взаємні права та обов’язки 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 станом  на  останній  день звітного </a:t>
            </a:r>
          </a:p>
          <a:p>
            <a:pPr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 періоду, 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умови спільного </a:t>
            </a:r>
            <a:endParaRPr lang="uk-UA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проживання   із   суб’єктом </a:t>
            </a:r>
          </a:p>
          <a:p>
            <a:pPr algn="just"/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декларування   в    продовж </a:t>
            </a:r>
          </a:p>
          <a:p>
            <a:pPr algn="just"/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30 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 днів,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передували останньому дню звітного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uk-UA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сукупно протягом не менше 183 днів протягом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звітного року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09772" y="0"/>
            <a:ext cx="538986" cy="17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Скругленный прямоугольник 67"/>
          <p:cNvSpPr/>
          <p:nvPr/>
        </p:nvSpPr>
        <p:spPr bwMode="auto">
          <a:xfrm>
            <a:off x="996043" y="1355269"/>
            <a:ext cx="6229350" cy="134711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Унікальний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номер запису в Єдиному державному демографічному реєстрі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тільки при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наявності біометричного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документу</a:t>
            </a: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ID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-картка громадянина України або біометричний закордонний паспорт (отримати в інший спосіб не можливо)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 bwMode="auto">
          <a:xfrm>
            <a:off x="7454219" y="3326864"/>
            <a:ext cx="1616302" cy="808428"/>
          </a:xfrm>
          <a:prstGeom prst="wedgeRoundRectCallout">
            <a:avLst>
              <a:gd name="adj1" fmla="val 50095"/>
              <a:gd name="adj2" fmla="val -11029"/>
              <a:gd name="adj3" fmla="val 16667"/>
            </a:avLst>
          </a:prstGeom>
          <a:solidFill>
            <a:schemeClr val="bg1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 20.09.2023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3384-ІХ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59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000" y="477022"/>
            <a:ext cx="1533663" cy="14122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106930" y="2767692"/>
            <a:ext cx="7118464" cy="1061357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місце роботи або проходження служби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Потребує зазначення коду ЄДРПОУ організації. При введені коду спливає назва організації.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кщо ні, то потрібно внести самостійно.</a:t>
            </a:r>
          </a:p>
          <a:p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uk-UA" sz="160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Посаду зазначаємо повністю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ОСОБЛИВОСТІ ЗАПОВНЕННЯ ОКРЕМИХ 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2758" y="3682092"/>
            <a:ext cx="12096000" cy="273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4 «Об’єкти незавершеного будівництва»</a:t>
            </a:r>
          </a:p>
          <a:p>
            <a:pPr lvl="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7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Зазначення вартості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об’єктів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передбачено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10786" y="4278085"/>
            <a:ext cx="3644786" cy="1763485"/>
          </a:xfrm>
          <a:prstGeom prst="rect">
            <a:avLst/>
          </a:prstGeom>
          <a:solidFill>
            <a:srgbClr val="FFFFD9"/>
          </a:solidFill>
          <a:ln w="317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незавершеного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прийнято в експлуатацію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які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установленому порядку</a:t>
            </a: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6180364" y="4278085"/>
            <a:ext cx="5893247" cy="2016579"/>
          </a:xfrm>
          <a:prstGeom prst="rect">
            <a:avLst/>
          </a:prstGeom>
          <a:solidFill>
            <a:srgbClr val="CCFFFF"/>
          </a:solidFill>
          <a:ln w="317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 декларування: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 суб’єкту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 чи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члену сім’ї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 на земельній ділянці суб’єкта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декларування чи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сім’ї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повністю або частково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побудований з матеріалів чи за кошти суб’єкта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декларування чи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сім’ї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 в’язок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2759" y="506186"/>
            <a:ext cx="12095999" cy="31024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3 «Об’єкти нерухомості»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9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endParaRPr lang="uk-UA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1" y="687880"/>
            <a:ext cx="2379502" cy="1010291"/>
          </a:xfrm>
          <a:prstGeom prst="rect">
            <a:avLst/>
          </a:prstGeom>
        </p:spPr>
      </p:pic>
      <p:pic>
        <p:nvPicPr>
          <p:cNvPr id="32" name="Рисунок 3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7" y="4343400"/>
            <a:ext cx="2032906" cy="1592036"/>
          </a:xfrm>
          <a:prstGeom prst="rect">
            <a:avLst/>
          </a:prstGeom>
        </p:spPr>
      </p:pic>
      <p:sp>
        <p:nvSpPr>
          <p:cNvPr id="67" name="Скругленный прямоугольник 66"/>
          <p:cNvSpPr/>
          <p:nvPr/>
        </p:nvSpPr>
        <p:spPr bwMode="auto">
          <a:xfrm>
            <a:off x="110786" y="1763488"/>
            <a:ext cx="11962824" cy="889906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Зареєстроване місце проживання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зазначене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розділах 2.1 та 2.2, 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декларується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цьому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розділі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тільки якщо: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об’єкт належить декларанту та/або членам його сім’ї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будь-якому речовому праві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місце проживання 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зареєстроване у службовому житлі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житлі, що підлягає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приватизації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775857" y="1070561"/>
            <a:ext cx="9297753" cy="62761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Декларується все нерухоме майно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належить суб’єкту декларування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та/або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членам </a:t>
            </a:r>
            <a:endPara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праві власності (спільної власності) або яке знаходиться в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користуванні/володінні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09772" y="0"/>
            <a:ext cx="538986" cy="17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6980465" y="2735036"/>
            <a:ext cx="5093145" cy="8001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Об’єкти нерухомості декларуються незалежно від їх вартості та місця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розташування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110784" y="2732315"/>
            <a:ext cx="6755379" cy="8001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Об’єкт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нерухомості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зазначається один раз та до нього зазначаються наявні права суб’єкта декларування та членів сім’ї (власність/користування) та право власності третіх осіб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ОСОБЛИВОСТІ ЗАПОВНЕННЯ ОКРЕМИХ 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2759" y="2784764"/>
            <a:ext cx="12095999" cy="356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6 «Цінне рухоме майно – 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 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00619" y="3558006"/>
            <a:ext cx="2457121" cy="1693197"/>
            <a:chOff x="3350735" y="4479217"/>
            <a:chExt cx="3288269" cy="87634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35" y="4944603"/>
              <a:ext cx="824574" cy="40893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676" y="4479217"/>
              <a:ext cx="590089" cy="47281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893" y="4938193"/>
              <a:ext cx="870900" cy="41534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46" y="4479217"/>
              <a:ext cx="514158" cy="45961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765" y="4479846"/>
              <a:ext cx="590088" cy="458988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267" y="4479217"/>
              <a:ext cx="602954" cy="459188"/>
            </a:xfrm>
            <a:prstGeom prst="rect">
              <a:avLst/>
            </a:prstGeom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735" y="4479846"/>
              <a:ext cx="1020941" cy="472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597" y="4938834"/>
              <a:ext cx="1338296" cy="416725"/>
            </a:xfrm>
            <a:prstGeom prst="rect">
              <a:avLst/>
            </a:prstGeom>
          </p:spPr>
        </p:pic>
        <p:pic>
          <p:nvPicPr>
            <p:cNvPr id="28" name="Picture 2" descr="Городских автобусов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849" y="4954051"/>
              <a:ext cx="848043" cy="401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Прямоугольник 32"/>
          <p:cNvSpPr/>
          <p:nvPr/>
        </p:nvSpPr>
        <p:spPr bwMode="auto">
          <a:xfrm>
            <a:off x="52756" y="540327"/>
            <a:ext cx="12096001" cy="21363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</a:pP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5 «Цінне рухоме майно (крім транспортних засобів)»</a:t>
            </a:r>
          </a:p>
          <a:p>
            <a:endParaRPr lang="uk-UA" sz="11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05014" y="1234758"/>
            <a:ext cx="2412000" cy="1263351"/>
            <a:chOff x="8221435" y="4135289"/>
            <a:chExt cx="3028609" cy="164359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122" y="4135289"/>
              <a:ext cx="1341922" cy="881592"/>
            </a:xfrm>
            <a:prstGeom prst="rect">
              <a:avLst/>
            </a:prstGeom>
          </p:spPr>
        </p:pic>
        <p:pic>
          <p:nvPicPr>
            <p:cNvPr id="47" name="Picture 2" descr="C:\Работа\максим\ДЕКЛАРУВАННЯ\2022\Презентации\1\годинник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044" y="5016882"/>
              <a:ext cx="1143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C:\Работа\максим\ДЕКЛАРУВАННЯ\2022\Презентации\1\зброя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1435" y="4135289"/>
              <a:ext cx="1278035" cy="929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359" y="4135289"/>
              <a:ext cx="1399032" cy="1643593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553" y="5016882"/>
              <a:ext cx="1271917" cy="762000"/>
            </a:xfrm>
            <a:prstGeom prst="rect">
              <a:avLst/>
            </a:prstGeom>
          </p:spPr>
        </p:pic>
      </p:grp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609772" y="0"/>
            <a:ext cx="538986" cy="17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Скругленный прямоугольник 64"/>
          <p:cNvSpPr/>
          <p:nvPr/>
        </p:nvSpPr>
        <p:spPr bwMode="auto">
          <a:xfrm>
            <a:off x="3100025" y="3375310"/>
            <a:ext cx="5374503" cy="1875893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Набуття права власності в Україні</a:t>
            </a:r>
          </a:p>
          <a:p>
            <a:pPr algn="just"/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моменту передання майна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встановлено договором або законом: </a:t>
            </a:r>
          </a:p>
          <a:p>
            <a:pPr marL="324000" indent="-288000" algn="just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 акту приймання-передачі,</a:t>
            </a:r>
          </a:p>
          <a:p>
            <a:pPr marL="324000" indent="-288000" algn="just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у РСЦ,</a:t>
            </a:r>
          </a:p>
          <a:p>
            <a:pPr marL="324000" indent="-288000" algn="just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повного розрахунку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8662307" y="3375310"/>
            <a:ext cx="3299708" cy="1875893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Набуття права власності за кордоном</a:t>
            </a:r>
          </a:p>
          <a:p>
            <a:pPr marL="360000" indent="-180000" algn="just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момент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транспортний засіб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026503" y="1261201"/>
            <a:ext cx="8689245" cy="1263351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відомості про цінне рухоме майно, вартість якого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 100 прожиткових мінімумів</a:t>
            </a:r>
            <a:r>
              <a:rPr lang="uk-UA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uk-UA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рік – 227 000 грн.  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– 248 100 грн.	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рік – 268 400 грн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7053943" y="5337365"/>
            <a:ext cx="4908072" cy="92464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Транспортні засоби декларуються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незалежно від їх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вартості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300619" y="5337365"/>
            <a:ext cx="6581874" cy="9246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Транспортний засіб зазначається один раз та до нього зазначаються наявні права суб’єкта декларування та члені сім’ї (власність/користування) та право власності третіх осіб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43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ОСОБЛИВОСТІ ЗАПОВНЕННЯ ОКРЕМИХ 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52758" y="540203"/>
            <a:ext cx="12095999" cy="13865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«Цінні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папери»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uk-UA" sz="3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цінних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номінальної вартості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обирається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позначка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 застосовується»</a:t>
            </a:r>
            <a:endParaRPr lang="uk-UA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28396"/>
            <a:ext cx="1943100" cy="12600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 bwMode="auto">
          <a:xfrm>
            <a:off x="52759" y="2008414"/>
            <a:ext cx="6012000" cy="19186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«Корпоративні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uk-UA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uk-UA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uk-UA" sz="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 передача корпоративних прав в управління</a:t>
            </a:r>
            <a:endParaRPr lang="uk-UA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100759" y="2008414"/>
            <a:ext cx="6047998" cy="19186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uk-UA" sz="20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9</a:t>
            </a:r>
            <a:r>
              <a:rPr lang="en-US" sz="20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особи, трасти або </a:t>
            </a:r>
            <a:r>
              <a:rPr lang="uk-UA" sz="20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подібні </a:t>
            </a:r>
            <a:r>
              <a:rPr lang="uk-UA" sz="20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утворення, кінцевим бенефіціарним </a:t>
            </a:r>
            <a:r>
              <a:rPr lang="uk-UA" sz="20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 </a:t>
            </a:r>
            <a:r>
              <a:rPr lang="uk-UA" sz="20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контролером) яких є </a:t>
            </a:r>
            <a:r>
              <a:rPr lang="uk-UA" sz="20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декларування або члени його сім’ї</a:t>
            </a:r>
            <a:r>
              <a:rPr lang="uk-UA" sz="20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Прямим вирішальним впливом на діяльність є безпосереднє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фізичною особою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часткою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розмірі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менше 25% статутного капіталу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або прав голосу юридичної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особи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2758" y="3992336"/>
            <a:ext cx="12095999" cy="2437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«Нематеріальні активи»</a:t>
            </a:r>
          </a:p>
          <a:p>
            <a:pPr fontAlgn="base">
              <a:spcBef>
                <a:spcPct val="0"/>
              </a:spcBef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відомості про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нематеріальні  активи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декларанта</a:t>
            </a:r>
            <a:r>
              <a:rPr lang="en-US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та/або членів сім’ї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можуть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оцінені в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грошовому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еквіваленті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166400" y="4794435"/>
            <a:ext cx="5835100" cy="1616221"/>
          </a:xfrm>
          <a:prstGeom prst="roundRect">
            <a:avLst/>
          </a:prstGeom>
          <a:solidFill>
            <a:srgbClr val="FFFF99">
              <a:alpha val="49804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Добавлено окремий блок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«Криптовалюта»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Відомості, що ідентифікують криптовалюту </a:t>
            </a:r>
            <a:endParaRPr lang="uk-UA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особу, якій вона належить, а також про </a:t>
            </a:r>
            <a:endParaRPr lang="uk-UA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криптовалюти, дату набуття та її </a:t>
            </a:r>
            <a:endParaRPr lang="uk-UA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вартість </a:t>
            </a:r>
            <a:r>
              <a:rPr lang="uk-UA" sz="16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обов’язково.</a:t>
            </a:r>
          </a:p>
        </p:txBody>
      </p:sp>
      <p:pic>
        <p:nvPicPr>
          <p:cNvPr id="11" name="Picture 4" descr="Криптовалюта в России: законодательное недорегулирование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67" y="5323313"/>
            <a:ext cx="1101879" cy="9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09772" y="0"/>
            <a:ext cx="538986" cy="17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кругленный прямоугольник 40"/>
          <p:cNvSpPr/>
          <p:nvPr/>
        </p:nvSpPr>
        <p:spPr bwMode="auto">
          <a:xfrm>
            <a:off x="125124" y="964298"/>
            <a:ext cx="6675726" cy="62865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Декларуванню підлягають цінні папери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декларанта та/або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 від вартості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кінець звітного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endParaRPr lang="uk-UA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6923315" y="966122"/>
            <a:ext cx="3233056" cy="627738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номінальна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цінного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158984" y="2424793"/>
            <a:ext cx="5834624" cy="97155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Зазначається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повний розмір частки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статутному капіталі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грошовому виражені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незалежно від фактичного внеску (повністю,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частково чи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фактично не сплачено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частка у відсотках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незалежно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 фактичного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внеску</a:t>
            </a:r>
            <a:endParaRPr lang="uk-UA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21647" y="4794435"/>
            <a:ext cx="5979110" cy="1557379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24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відомості про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нематеріальні  активи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декларанта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та/або членів сім’ї,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можуть бути оцінені в грошовому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еквіваленті,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 від їх вартості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7" y="4886491"/>
            <a:ext cx="2016000" cy="13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9805" y="81022"/>
            <a:ext cx="12034158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9806" y="6396686"/>
            <a:ext cx="12034157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ПОЛОЖЕННЯ 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" name="Рисунок 9" descr="https://lh3.googleusercontent.com/proxy/-hwQhgVGMsy9CRtqPcafJ45Q9Im1QKLvliUaVE49ynC2TTZT444HIjDEW5HLEQy5JdqI9hwzaHrSDEyVQ80i9cTj7lVgOMxV1b8sZZR8gq9sGgFG4ab7HORruQ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74621" y="536507"/>
            <a:ext cx="2349341" cy="252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36136" y="0"/>
            <a:ext cx="535828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89806" y="536506"/>
            <a:ext cx="9629636" cy="25298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Законом України </a:t>
            </a: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 14.10.2014 № 1700-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запобігання корупції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(із змінами)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встановлено норми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фінансового контролю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стосовно </a:t>
            </a: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осіб, уповноважених 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виконання функцій держави або місцевого самоврядування,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передбачають щорічне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майна, доходів, витрат та фінансових зобов’язань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подання у </a:t>
            </a: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визначені строки окремих видів декларацій та повідомлень (про суттєві зміни в майновому стані та відкриття валютних рахунків)</a:t>
            </a:r>
            <a:endParaRPr lang="en-US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6"/>
          <p:cNvSpPr/>
          <p:nvPr/>
        </p:nvSpPr>
        <p:spPr bwMode="auto">
          <a:xfrm>
            <a:off x="89804" y="3125878"/>
            <a:ext cx="6017079" cy="1214517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  <a:gs pos="63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216000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лютого 2022 року на нашу країну віроломно напав російський агресор та розв’язав жахітну війну, </a:t>
            </a:r>
            <a:r>
              <a:rPr lang="uk-UA" sz="20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яка триває донині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99" y="3199615"/>
            <a:ext cx="1947032" cy="106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8"/>
          <p:cNvSpPr/>
          <p:nvPr/>
        </p:nvSpPr>
        <p:spPr bwMode="auto">
          <a:xfrm>
            <a:off x="6106883" y="3125877"/>
            <a:ext cx="6017078" cy="12145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56000" tIns="0" rIns="10800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Указом Президента України  від 24.02.2022 № 64/2022, затвердженим Законом України від 24.02.2022           № 2102-ІХ (</a:t>
            </a:r>
            <a:r>
              <a:rPr lang="uk-UA" sz="20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подовжено до 14.02.2024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37" y="3199615"/>
            <a:ext cx="1828801" cy="106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 bwMode="auto">
          <a:xfrm>
            <a:off x="89804" y="4399879"/>
            <a:ext cx="12034157" cy="416488"/>
          </a:xfrm>
          <a:prstGeom prst="rect">
            <a:avLst/>
          </a:prstGeom>
          <a:solidFill>
            <a:srgbClr val="FFFF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55F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початку війни обов’язок декларування був відтермінований</a:t>
            </a:r>
            <a:r>
              <a:rPr kumimoji="0" lang="uk-UA" sz="2200" b="1" i="0" u="none" strike="noStrike" cap="none" normalizeH="0" dirty="0" smtClean="0">
                <a:ln>
                  <a:noFill/>
                </a:ln>
                <a:solidFill>
                  <a:srgbClr val="0055F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період по закінченню війни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0055F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 bwMode="auto">
          <a:xfrm>
            <a:off x="5778062" y="4875850"/>
            <a:ext cx="6345900" cy="1476000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uk-UA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жовтня 2023 року здійснення заходів фінансового контролю </a:t>
            </a:r>
            <a:r>
              <a:rPr kumimoji="0" lang="uk-UA" sz="21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(подання декларацій та повідомлень)</a:t>
            </a:r>
            <a:r>
              <a:rPr kumimoji="0" lang="uk-UA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відновлено в повному обсязі </a:t>
            </a:r>
            <a:r>
              <a:rPr lang="uk-UA" sz="2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здійснюється </a:t>
            </a:r>
            <a:r>
              <a:rPr lang="uk-UA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порядку та строки, визначені Законом</a:t>
            </a:r>
            <a:r>
              <a:rPr kumimoji="0" lang="uk-UA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Загнутый угол 19"/>
          <p:cNvSpPr/>
          <p:nvPr/>
        </p:nvSpPr>
        <p:spPr bwMode="auto">
          <a:xfrm>
            <a:off x="89804" y="4875850"/>
            <a:ext cx="5625196" cy="1476000"/>
          </a:xfrm>
          <a:prstGeom prst="foldedCorner">
            <a:avLst>
              <a:gd name="adj" fmla="val 11549"/>
            </a:avLst>
          </a:prstGeom>
          <a:solidFill>
            <a:srgbClr val="CCFFCC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Закон України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№ </a:t>
            </a:r>
            <a:r>
              <a:rPr lang="en-US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4-ІХ від 20.09.2023 </a:t>
            </a:r>
          </a:p>
          <a:p>
            <a:pPr algn="ctr"/>
            <a:r>
              <a:rPr lang="uk-UA" sz="1600" dirty="0" smtClean="0">
                <a:solidFill>
                  <a:srgbClr val="00359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«Про внесення змін до деяких законів України про визначення порядку подання декларацій осіб, уповноважених на виконання функцій держави або місцевого самоврядування, в умовах воєнного стану»</a:t>
            </a:r>
          </a:p>
          <a:p>
            <a:pPr algn="ctr"/>
            <a:r>
              <a:rPr lang="uk-UA" sz="1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(набрання чинності 12.10.2023)</a:t>
            </a:r>
          </a:p>
        </p:txBody>
      </p:sp>
    </p:spTree>
    <p:extLst>
      <p:ext uri="{BB962C8B-B14F-4D97-AF65-F5344CB8AC3E}">
        <p14:creationId xmlns:p14="http://schemas.microsoft.com/office/powerpoint/2010/main" val="526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43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ОСОБЛИВОСТІ ЗАПОВНЕННЯ ОКРЕМИХ 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2759" y="538840"/>
            <a:ext cx="12095999" cy="5890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«Доходи, у тому числі подарунки»</a:t>
            </a:r>
          </a:p>
          <a:p>
            <a:pPr defTabSz="360000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																																							</a:t>
            </a:r>
            <a:endParaRPr lang="en-US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en-US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en-US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3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60000"/>
            <a:endParaRPr lang="uk-UA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60000"/>
            <a:endParaRPr lang="uk-UA" sz="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60000"/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	</a:t>
            </a:r>
          </a:p>
          <a:p>
            <a:pPr algn="ctr" defTabSz="360000"/>
            <a:endParaRPr lang="uk-UA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39916" y="1216478"/>
            <a:ext cx="5477113" cy="3144405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Є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ДОХОДОМ </a:t>
            </a:r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оціальні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виплати, субсидії, одноразова натуральна допомога «пакунок малюка»,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кошти, отримані як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кешбек</a:t>
            </a:r>
            <a:r>
              <a:rPr lang="uk-UA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бонуси</a:t>
            </a:r>
            <a:r>
              <a:rPr lang="uk-UA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тощо від банків, фінансових установ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 доходом</a:t>
            </a:r>
            <a:r>
              <a:rPr lang="uk-UA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лише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разі їх 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монетизації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ошти за програмою «</a:t>
            </a:r>
            <a:r>
              <a:rPr lang="uk-UA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єПідтримка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(для внутрішньо переміщених осіб, допомога 6500 грн., тощо)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опомога внутрішньо переміщеним особам від Української держави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українських організацій та установ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61658" y="4433207"/>
            <a:ext cx="3659227" cy="97200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Аліменти є доходом та власністю дитини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на яку вони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виплачуються</a:t>
            </a:r>
            <a:endParaRPr lang="uk-U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755821" y="1008807"/>
            <a:ext cx="6297728" cy="2616135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НЕ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 ДОХОДОМ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ошти за програмою </a:t>
            </a:r>
            <a:r>
              <a:rPr lang="uk-UA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єПідтримка</a:t>
            </a:r>
            <a:r>
              <a:rPr lang="uk-UA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(«ковідна тисяча»)</a:t>
            </a:r>
            <a:endParaRPr lang="uk-UA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податкова</a:t>
            </a:r>
            <a:r>
              <a:rPr lang="uk-UA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знижка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бонуси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можуть бути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монетизовані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повернуті кошти в разі розірвання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договору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повернуті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кошти, позичені третій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особі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кошти, одержані як відшкодування або покриття витрат на службове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відрядження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(бюджетні, міжнародних міжурядових організацій, організаторів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опомога від іноземних держав, міжнародних організацій</a:t>
            </a:r>
            <a:endParaRPr lang="uk-UA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4" y="621524"/>
            <a:ext cx="1763899" cy="1027662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5755821" y="3698420"/>
            <a:ext cx="6297728" cy="662463"/>
          </a:xfrm>
          <a:prstGeom prst="roundRect">
            <a:avLst/>
          </a:prstGeom>
          <a:solidFill>
            <a:srgbClr val="00B0F0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ДЕКЛАРУЄТЬСЯ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</a:p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Спадщина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подарунок,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вартість яких не визначена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38377" y="5453743"/>
            <a:ext cx="11936602" cy="940956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332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300"/>
              </a:spcAft>
            </a:pPr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9772" y="0"/>
            <a:ext cx="538986" cy="17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284469" y="5535386"/>
            <a:ext cx="1581446" cy="798049"/>
          </a:xfrm>
          <a:prstGeom prst="roundRect">
            <a:avLst/>
          </a:prstGeom>
          <a:solidFill>
            <a:srgbClr val="FFCC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Виключення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ПОДАРУНКИ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3"/>
          <p:cNvPicPr preferRelativeResize="0">
            <a:picLocks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14" y="5519057"/>
            <a:ext cx="506186" cy="826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3943350" y="4433207"/>
            <a:ext cx="8110199" cy="97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252000" tIns="0" rIns="108000" bIns="360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just" defTabSz="360000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отримані як позика, кредит не є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доходом</a:t>
            </a:r>
            <a:endParaRPr lang="uk-UA" sz="1600" b="1" i="1" dirty="0" smtClean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360000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Сума кредиту, прощена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(анульована)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банком, є доходом</a:t>
            </a:r>
            <a:endParaRPr lang="uk-UA" sz="1400" b="1" i="1" dirty="0" smtClean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360000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отриманих 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зазначається 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 урахуванням  </a:t>
            </a:r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60000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нарахованих 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податків 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зборів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0221686" y="4519774"/>
            <a:ext cx="1724919" cy="762519"/>
          </a:xfrm>
          <a:prstGeom prst="roundRect">
            <a:avLst/>
          </a:prstGeom>
          <a:noFill/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Спірні питання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9176657" y="5535387"/>
            <a:ext cx="2278961" cy="798050"/>
          </a:xfrm>
          <a:prstGeom prst="roundRect">
            <a:avLst/>
          </a:prstGeom>
          <a:solidFill>
            <a:srgbClr val="99FF6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00B0F0"/>
                </a:solidFill>
                <a:latin typeface="Arial" charset="0"/>
              </a:rPr>
              <a:t>2021 рік – 11 350 грн.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0070C0"/>
                </a:solidFill>
                <a:latin typeface="Arial" charset="0"/>
              </a:rPr>
              <a:t>2022 рік – 12 405 грн</a:t>
            </a:r>
            <a:r>
              <a:rPr lang="uk-UA" sz="1600" b="1" dirty="0" smtClean="0">
                <a:solidFill>
                  <a:srgbClr val="0070C0"/>
                </a:solidFill>
                <a:latin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2023 рік – 13 420 грн.</a:t>
            </a:r>
            <a:endPara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4865915" y="5535386"/>
            <a:ext cx="4310742" cy="798050"/>
          </a:xfrm>
          <a:prstGeom prst="roundRect">
            <a:avLst/>
          </a:prstGeom>
          <a:solidFill>
            <a:srgbClr val="99FF6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Поріг декларування –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ПМ</a:t>
            </a:r>
          </a:p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грошовій формі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сукупно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протягом року</a:t>
            </a:r>
            <a:endParaRPr lang="uk-UA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негрошовій формі –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одного подарунку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203694" y="5524501"/>
            <a:ext cx="3080775" cy="79805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доходи зазначаються незалежно від їх розміру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(від 1 грн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515100"/>
            <a:ext cx="12096000" cy="2861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ОСОБЛИВОСТІ ЗАПОВНЕННЯ ОКРЕМИХ 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52758" y="540202"/>
            <a:ext cx="4747842" cy="32836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«Грошові активи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</a:pPr>
            <a:endParaRPr lang="uk-UA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</a:pP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</a:pPr>
            <a:endParaRPr lang="en-US" sz="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9472" y="1118507"/>
            <a:ext cx="1069985" cy="942648"/>
            <a:chOff x="5176270" y="2049235"/>
            <a:chExt cx="2136642" cy="131445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271" y="2548085"/>
              <a:ext cx="1125806" cy="81560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48" y="2655559"/>
              <a:ext cx="1279864" cy="708127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600000">
              <a:off x="5176270" y="2051250"/>
              <a:ext cx="1233873" cy="58118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794" y="2049235"/>
              <a:ext cx="1147118" cy="710293"/>
            </a:xfrm>
            <a:prstGeom prst="rect">
              <a:avLst/>
            </a:prstGeom>
          </p:spPr>
        </p:pic>
      </p:grpSp>
      <p:sp>
        <p:nvSpPr>
          <p:cNvPr id="54" name="Прямоугольник 53"/>
          <p:cNvSpPr/>
          <p:nvPr/>
        </p:nvSpPr>
        <p:spPr bwMode="auto">
          <a:xfrm>
            <a:off x="4874079" y="540202"/>
            <a:ext cx="7295905" cy="32836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marL="720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«Банківські та інші фінансові установи, у тому числі за кордоном, у яких у суб’єкта декларування або членів його 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 відкриті рахунки або зберігаються кошти, інше майно»</a:t>
            </a:r>
          </a:p>
          <a:p>
            <a:pPr algn="just"/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50710" y="3896091"/>
            <a:ext cx="12098048" cy="25841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«Фінансові зобов’язання»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2" y="3972181"/>
            <a:ext cx="2011365" cy="940713"/>
          </a:xfrm>
          <a:prstGeom prst="rect">
            <a:avLst/>
          </a:prstGeom>
        </p:spPr>
      </p:pic>
      <p:sp>
        <p:nvSpPr>
          <p:cNvPr id="68" name="Скругленный прямоугольник 67"/>
          <p:cNvSpPr/>
          <p:nvPr/>
        </p:nvSpPr>
        <p:spPr bwMode="auto">
          <a:xfrm>
            <a:off x="105995" y="5093649"/>
            <a:ext cx="6009335" cy="93600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позика/кредит</a:t>
            </a:r>
            <a:r>
              <a:rPr lang="uk-UA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400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отриманої у звітному періоді позики (кредиту);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400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зобов’язання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початок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звітного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періоду;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400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зобов’язання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кінець звітного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endParaRPr lang="uk-UA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6180625" y="5120573"/>
            <a:ext cx="5883677" cy="18000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uk-UA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uk-UA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зобов’язання: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на кінець звітного періоду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6180625" y="5340346"/>
            <a:ext cx="5883677" cy="689304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«кредитні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лінії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карток»: </a:t>
            </a:r>
            <a:endParaRPr lang="uk-UA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14400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використаних кредитних коштів </a:t>
            </a:r>
          </a:p>
          <a:p>
            <a:pPr lvl="0" indent="-14400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залишок заборгованості на останній день звітного періоду</a:t>
            </a: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4947556" y="2816679"/>
            <a:ext cx="7100419" cy="961345"/>
          </a:xfrm>
          <a:prstGeom prst="roundRect">
            <a:avLst/>
          </a:prstGeom>
          <a:solidFill>
            <a:srgbClr val="99FF66">
              <a:alpha val="4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розділах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осіб, які відкрили та мають право розпоряджатись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рахунком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або орендували та мають доступ до індивідуального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банківського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сейфу (комірки)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відомості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виключно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іншу (ніж власник рахунку, банківського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сейфу (комірки))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особу</a:t>
            </a:r>
            <a:endParaRPr lang="uk-UA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3170063" y="3027895"/>
            <a:ext cx="1434596" cy="626141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валюті зберігання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 bwMode="auto">
          <a:xfrm>
            <a:off x="95022" y="2178001"/>
            <a:ext cx="3001070" cy="148298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сукупна вартість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ПМ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uk-UA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– 113 500 грн. </a:t>
            </a:r>
            <a:r>
              <a:rPr lang="uk-UA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– 124 050 грн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рік – 134 200 грн.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 bwMode="auto">
          <a:xfrm>
            <a:off x="3170062" y="2178001"/>
            <a:ext cx="1434596" cy="739197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кожній особі окремо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277649" y="854071"/>
            <a:ext cx="871107" cy="838132"/>
            <a:chOff x="10393136" y="1102367"/>
            <a:chExt cx="1296000" cy="451021"/>
          </a:xfrm>
        </p:grpSpPr>
        <p:pic>
          <p:nvPicPr>
            <p:cNvPr id="56" name="Рисунок 55"/>
            <p:cNvPicPr preferRelativeResize="0"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3136" y="1115166"/>
              <a:ext cx="432000" cy="432000"/>
            </a:xfrm>
            <a:prstGeom prst="rect">
              <a:avLst/>
            </a:prstGeom>
          </p:spPr>
        </p:pic>
        <p:pic>
          <p:nvPicPr>
            <p:cNvPr id="57" name="Рисунок 56"/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5136" y="1102367"/>
              <a:ext cx="432000" cy="431999"/>
            </a:xfrm>
            <a:prstGeom prst="rect">
              <a:avLst/>
            </a:prstGeom>
          </p:spPr>
        </p:pic>
        <p:pic>
          <p:nvPicPr>
            <p:cNvPr id="58" name="Рисунок 57"/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136" y="1121388"/>
              <a:ext cx="432000" cy="432000"/>
            </a:xfrm>
            <a:prstGeom prst="rect">
              <a:avLst/>
            </a:prstGeom>
          </p:spPr>
        </p:pic>
      </p:grp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609772" y="0"/>
            <a:ext cx="538986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Скругленный прямоугольник 80"/>
          <p:cNvSpPr/>
          <p:nvPr/>
        </p:nvSpPr>
        <p:spPr bwMode="auto">
          <a:xfrm>
            <a:off x="8082643" y="4327070"/>
            <a:ext cx="4009504" cy="739383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2448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поріг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ПМ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9527721" y="4327070"/>
            <a:ext cx="2430411" cy="677637"/>
          </a:xfrm>
          <a:prstGeom prst="roundRect">
            <a:avLst/>
          </a:prstGeom>
          <a:noFill/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рік – 113 500 грн.  </a:t>
            </a:r>
            <a:r>
              <a:rPr lang="uk-U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рік – 124 050 </a:t>
            </a: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рік – 134 200 грн.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0742926" y="1692203"/>
            <a:ext cx="1215206" cy="112447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144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та номери рахунків</a:t>
            </a:r>
            <a:r>
              <a:rPr kumimoji="0" lang="uk-UA" sz="1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зазначати не треба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97" y="1801583"/>
            <a:ext cx="201559" cy="852701"/>
          </a:xfrm>
          <a:prstGeom prst="rect">
            <a:avLst/>
          </a:prstGeom>
          <a:noFill/>
          <a:ln w="9525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3" name="Скругленный прямоугольник 72"/>
          <p:cNvSpPr/>
          <p:nvPr/>
        </p:nvSpPr>
        <p:spPr bwMode="auto">
          <a:xfrm>
            <a:off x="91424" y="1083626"/>
            <a:ext cx="3004667" cy="9726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Декларуються</a:t>
            </a:r>
          </a:p>
          <a:p>
            <a:pPr algn="ctr" fontAlgn="base">
              <a:spcBef>
                <a:spcPct val="0"/>
              </a:spcBef>
            </a:pP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останній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день звітного періоду</a:t>
            </a:r>
            <a:endParaRPr lang="uk-UA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4947556" y="1373197"/>
            <a:ext cx="5861957" cy="1404000"/>
          </a:xfrm>
          <a:prstGeom prst="roundRect">
            <a:avLst/>
          </a:prstGeom>
          <a:solidFill>
            <a:srgbClr val="99FF66">
              <a:alpha val="4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Декларуються усі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банківські та інші фінансові установи де відкрито рахунки та наявні банківські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сейфи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комірки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незалежно від наявності та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руху коштів на них,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станом</a:t>
            </a:r>
            <a:r>
              <a:rPr lang="en-US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останній день</a:t>
            </a:r>
            <a:r>
              <a:rPr lang="en-US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звітного періоду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ті,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використовувались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протягом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менше половину строку звітного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endParaRPr lang="uk-UA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106387" y="4327070"/>
            <a:ext cx="5910942" cy="739383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таких умов перевищення встановленого мінімального порогу декларування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05996" y="6123215"/>
            <a:ext cx="11941980" cy="3240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3600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Зобов’язання не сумуються та декларуються кожне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515100"/>
            <a:ext cx="12096000" cy="2861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ОСОБЛИВОСТІ ЗАПОВНЕННЯ ОКРЕМИХ 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52758" y="557937"/>
            <a:ext cx="10805741" cy="2740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«Видатки та правочини суб’єкта декларування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uk-UA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1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Мінімальний 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поріг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прожиткових мінімумів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рік – 113 500 </a:t>
            </a:r>
            <a:r>
              <a:rPr lang="uk-UA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грн.	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– 124 050 грн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рік - 134 200 грн.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1183819" y="987879"/>
            <a:ext cx="9588909" cy="715226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відомості про разові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правочини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 яких у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 декларування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виникає або припиняється право власності, володіння чи користування,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нерухоме або рухоме майно, нематеріальні та інші активи, а також виникають фінансові зобов’язання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2" y="987879"/>
            <a:ext cx="1074457" cy="775714"/>
          </a:xfrm>
          <a:prstGeom prst="rect">
            <a:avLst/>
          </a:prstGeom>
        </p:spPr>
      </p:pic>
      <p:pic>
        <p:nvPicPr>
          <p:cNvPr id="74" name="Рисунок 7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32" y="557938"/>
            <a:ext cx="1201826" cy="2178264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sp>
        <p:nvSpPr>
          <p:cNvPr id="75" name="Скругленный прямоугольник 74"/>
          <p:cNvSpPr/>
          <p:nvPr/>
        </p:nvSpPr>
        <p:spPr bwMode="auto">
          <a:xfrm>
            <a:off x="158424" y="1796142"/>
            <a:ext cx="9883647" cy="940059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Правочини, які не спричинили видатку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відображаються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сукупно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4400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предмета правочину перевищує поріг декларування;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4400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 вчинений у звітному періоді;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4400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 декларування виникає або припиняється право, виникає фінансове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67" y="1856684"/>
            <a:ext cx="1017361" cy="784584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 bwMode="auto">
          <a:xfrm>
            <a:off x="10946932" y="2736202"/>
            <a:ext cx="1201826" cy="562169"/>
          </a:xfrm>
          <a:prstGeom prst="roundRect">
            <a:avLst/>
          </a:prstGeom>
          <a:solidFill>
            <a:srgbClr val="FF9999"/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ільки суб’єкт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5100247" y="3403802"/>
            <a:ext cx="7048512" cy="30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«Входження суб’єкта декларування до керівних, ревізійних чи наглядових органів об’єднань, організацій, членство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об’єднаннях</a:t>
            </a:r>
          </a:p>
          <a:p>
            <a:pPr algn="just" fontAlgn="base">
              <a:spcBef>
                <a:spcPct val="0"/>
              </a:spcBef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(організаціях)»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09772" y="0"/>
            <a:ext cx="538986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Скругленный прямоугольник 85"/>
          <p:cNvSpPr/>
          <p:nvPr/>
        </p:nvSpPr>
        <p:spPr bwMode="auto">
          <a:xfrm>
            <a:off x="5236758" y="5314950"/>
            <a:ext cx="2469139" cy="1072164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21600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 об’єднання</a:t>
            </a:r>
          </a:p>
          <a:p>
            <a:pPr indent="-21600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благодійні організації;</a:t>
            </a:r>
          </a:p>
          <a:p>
            <a:pPr indent="-21600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 об’єднання</a:t>
            </a:r>
            <a:endParaRPr lang="uk-UA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 bwMode="auto">
          <a:xfrm>
            <a:off x="7946966" y="4531179"/>
            <a:ext cx="4141961" cy="187106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ЗАЗНАЧАЮТЬСЯ: </a:t>
            </a:r>
            <a:endParaRPr lang="uk-UA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 партії; релігійні організації; професійні спілки; ОСББ;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 органів місцевого самоврядування та їх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 об’єднання; не громадські об’єднання юридичних осіб; органи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суддівського, прокурорського самоврядування</a:t>
            </a: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52757" y="3403800"/>
            <a:ext cx="5004000" cy="30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«Робота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сумісництвом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 декларування»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uk-UA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</p:txBody>
      </p:sp>
      <p:sp>
        <p:nvSpPr>
          <p:cNvPr id="85" name="Скругленный прямоугольник 84"/>
          <p:cNvSpPr/>
          <p:nvPr/>
        </p:nvSpPr>
        <p:spPr bwMode="auto">
          <a:xfrm>
            <a:off x="109363" y="4684030"/>
            <a:ext cx="4879016" cy="1718208"/>
          </a:xfrm>
          <a:prstGeom prst="roundRect">
            <a:avLst/>
          </a:prstGeom>
          <a:solidFill>
            <a:srgbClr val="FFFF99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Сумісництвом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вважається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виконання працівником, крім своєї основної, іншої регулярної оплачуваної 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роботи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умовах трудового договору (контракту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вільний від основної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роботи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 на тому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іншому підприємстві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 установі, організації або у громадянина (підприємця, приватної особи) за наймом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 bwMode="auto">
          <a:xfrm>
            <a:off x="109362" y="4171950"/>
            <a:ext cx="4879016" cy="46800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endParaRPr lang="uk-UA" sz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розпочалась чи продовжувалась під час звітного періоду незалежно від тривалості</a:t>
            </a:r>
          </a:p>
          <a:p>
            <a:pPr lvl="0" algn="just"/>
            <a:endParaRPr lang="uk-UA" sz="1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190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7434"/>
                </a:solidFill>
                <a:latin typeface="Century Schoolbook" panose="02040604050505020304" pitchFamily="18" charset="0"/>
              </a:rPr>
              <a:t>ДОДАТКОВІ ЗАХОДИ ФІНАНСОВОГО КОНТРОЛЮ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98771"/>
            <a:ext cx="12096000" cy="3024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ПОДАННЯ ПОВІДОМЛЕНЬ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52759" y="457200"/>
            <a:ext cx="12095998" cy="435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ПОВІДОМЛЕННЯ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суттєві зміни в майновому стані»</a:t>
            </a:r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141387" y="1018879"/>
            <a:ext cx="10357885" cy="898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разі суттєвої зміни у майновому стані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 декларування,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доходу, придбання майна або здійснення видатку </a:t>
            </a:r>
            <a:r>
              <a:rPr lang="uk-UA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b="1" dirty="0" smtClean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суму, яка перевищує </a:t>
            </a:r>
            <a:r>
              <a:rPr lang="uk-UA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прожиткових мінімумів</a:t>
            </a:r>
            <a:r>
              <a:rPr lang="uk-UA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smtClean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декларування у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десятиденний</a:t>
            </a:r>
            <a:r>
              <a:rPr lang="uk-UA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</a:t>
            </a:r>
            <a:r>
              <a:rPr lang="uk-UA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моменту отримання доходу, придбання майна або здійснення видатку </a:t>
            </a:r>
            <a:r>
              <a:rPr lang="uk-UA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зобов’язаний повідомити </a:t>
            </a:r>
            <a:r>
              <a:rPr lang="uk-UA" b="1" dirty="0" smtClean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НАЗК</a:t>
            </a:r>
            <a:endParaRPr lang="uk-UA" b="1" dirty="0">
              <a:solidFill>
                <a:srgbClr val="00359E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 bwMode="auto">
          <a:xfrm>
            <a:off x="141387" y="2018019"/>
            <a:ext cx="10276242" cy="945617"/>
          </a:xfrm>
          <a:prstGeom prst="rect">
            <a:avLst/>
          </a:prstGeom>
          <a:solidFill>
            <a:srgbClr val="99FF66">
              <a:alpha val="50000"/>
            </a:srgb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188000" tIns="0" rIns="144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суттєві зміни у майновому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особами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займають відповідальне та особливо відповідальне становище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пов’язані з високим рівнем корупційних ризиків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державної служби «А» та «Б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6" y="2131701"/>
            <a:ext cx="832757" cy="725799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sp>
        <p:nvSpPr>
          <p:cNvPr id="103" name="Прямоугольник 102"/>
          <p:cNvSpPr/>
          <p:nvPr/>
        </p:nvSpPr>
        <p:spPr bwMode="auto">
          <a:xfrm>
            <a:off x="141387" y="3035705"/>
            <a:ext cx="7141156" cy="1677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36000"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ПОДАЄТЬСЯ</a:t>
            </a:r>
          </a:p>
          <a:p>
            <a:pPr marL="180000" indent="-252000" algn="just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 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«В»</a:t>
            </a:r>
          </a:p>
          <a:p>
            <a:pPr marL="180000" indent="-252000" algn="just"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майна, набутого у власність,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відома</a:t>
            </a:r>
            <a:endParaRPr lang="uk-UA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252000" algn="just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 припинення перебування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суб’єкта 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відповідній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endParaRPr lang="uk-UA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252000" algn="just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 сім’ї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7466311" y="3035705"/>
            <a:ext cx="4469191" cy="9231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584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36000" algn="ctr"/>
            <a:r>
              <a:rPr lang="uk-UA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Поріг подання </a:t>
            </a:r>
          </a:p>
          <a:p>
            <a:pPr marL="36000" algn="ctr"/>
            <a:r>
              <a:rPr lang="uk-UA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ПМ:</a:t>
            </a:r>
          </a:p>
          <a:p>
            <a:pPr marL="36000" algn="ctr"/>
            <a:r>
              <a:rPr lang="uk-UA" sz="2000" b="1" dirty="0" smtClean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uk-UA" sz="2000" b="1" dirty="0">
                <a:solidFill>
                  <a:srgbClr val="0055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– 151 400 грн.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7377682" y="3970801"/>
            <a:ext cx="4557820" cy="7782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1692000" bIns="0" numCol="1" rtlCol="0" anchor="ctr" anchorCtr="0" compatLnSpc="1">
            <a:prstTxWarp prst="textNoShape">
              <a:avLst/>
            </a:prstTxWarp>
          </a:bodyPr>
          <a:lstStyle/>
          <a:p>
            <a:pPr marL="36000" algn="just"/>
            <a:r>
              <a:rPr lang="uk-UA" sz="1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Інформація, внесена до повідомлення, має бути також відображена в декларації</a:t>
            </a:r>
            <a:endParaRPr lang="ru-RU" sz="1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604214" y="3154373"/>
            <a:ext cx="1473294" cy="587827"/>
            <a:chOff x="7464091" y="2873454"/>
            <a:chExt cx="962489" cy="400862"/>
          </a:xfrm>
        </p:grpSpPr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091" y="2873705"/>
              <a:ext cx="481223" cy="40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945313" y="2873454"/>
              <a:ext cx="481267" cy="40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9" name="Рисунок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22" y="935164"/>
            <a:ext cx="1203767" cy="1567543"/>
          </a:xfrm>
          <a:prstGeom prst="rect">
            <a:avLst/>
          </a:prstGeom>
          <a:ln w="6350">
            <a:solidFill>
              <a:schemeClr val="bg2"/>
            </a:solidFill>
            <a:prstDash val="sysDot"/>
          </a:ln>
        </p:spPr>
      </p:pic>
      <p:sp>
        <p:nvSpPr>
          <p:cNvPr id="114" name="Прямоугольник 113"/>
          <p:cNvSpPr/>
          <p:nvPr/>
        </p:nvSpPr>
        <p:spPr bwMode="auto">
          <a:xfrm>
            <a:off x="52756" y="5780314"/>
            <a:ext cx="12096001" cy="680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176400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подаються в електронній формі незалежно від перебування суб’єкта декларування в Україні чи за її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межами. Внесення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виправлень в повідомлення не передбачено</a:t>
            </a: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72" y="5837464"/>
            <a:ext cx="1436230" cy="522345"/>
          </a:xfrm>
          <a:prstGeom prst="rect">
            <a:avLst/>
          </a:prstGeom>
        </p:spPr>
      </p:pic>
      <p:pic>
        <p:nvPicPr>
          <p:cNvPr id="116" name="Рисунок 115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22" y="4045600"/>
            <a:ext cx="1126670" cy="62865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52759" y="4849200"/>
            <a:ext cx="12096001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1512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uk-UA" dirty="0" smtClean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яких встановлено особливі строки подання декларацій звільняються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обов’язку подання передбачених цією статтею повідомлень,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підстави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їх подання виникли до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перебігу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декларацій</a:t>
            </a:r>
            <a:endParaRPr lang="uk-UA" b="1" dirty="0">
              <a:solidFill>
                <a:srgbClr val="0035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 bwMode="auto">
          <a:xfrm>
            <a:off x="10817144" y="4957554"/>
            <a:ext cx="1239200" cy="643146"/>
          </a:xfrm>
          <a:prstGeom prst="wedgeRoundRectCallout">
            <a:avLst>
              <a:gd name="adj1" fmla="val -49424"/>
              <a:gd name="adj2" fmla="val -3140"/>
              <a:gd name="adj3" fmla="val 1666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5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 20.09.2023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3384-ІХ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359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83092" y="0"/>
            <a:ext cx="465665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190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7434"/>
                </a:solidFill>
                <a:latin typeface="Century Schoolbook" panose="02040604050505020304" pitchFamily="18" charset="0"/>
              </a:rPr>
              <a:t>ДОДАТКОВІ ЗАХОДИ ФІНАНСОВОГО КОНТРОЛЮ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98771"/>
            <a:ext cx="12096000" cy="3024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ПОДАННЯ ПОВІДОМЛЕНЬ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 bwMode="auto">
          <a:xfrm>
            <a:off x="52759" y="457201"/>
            <a:ext cx="12096000" cy="435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0" rIns="3600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ПОВІДОМЛЕННЯ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«Про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відкриття валютного рахунку в установі банку-нерезидента»</a:t>
            </a: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1518557" y="1514141"/>
            <a:ext cx="10262507" cy="10722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відкриття</a:t>
            </a:r>
            <a:r>
              <a:rPr lang="uk-UA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 декларування або членом </a:t>
            </a:r>
            <a:r>
              <a:rPr lang="uk-UA" b="1" dirty="0" smtClean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 </a:t>
            </a:r>
            <a:r>
              <a:rPr lang="uk-UA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валютного рахунка</a:t>
            </a:r>
            <a:r>
              <a:rPr lang="uk-UA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установі банку-нерезидента </a:t>
            </a:r>
            <a:r>
              <a:rPr lang="uk-UA" b="1" dirty="0" smtClean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повідомляється </a:t>
            </a:r>
            <a:r>
              <a:rPr lang="uk-UA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це Національне </a:t>
            </a:r>
            <a:r>
              <a:rPr lang="uk-UA" b="1" dirty="0" smtClean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</a:t>
            </a:r>
            <a:r>
              <a:rPr lang="uk-UA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двадцятиденний </a:t>
            </a:r>
            <a:r>
              <a:rPr lang="uk-UA" b="1" dirty="0" smtClean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дня, коли суб’єкт декларування чи член сім’ї  відкрив валютний рахунок, або з дня, коли суб’єкту декларування стало відомо або повинно було стати відомо про відкриття валютного рахунка членом сім’ї</a:t>
            </a:r>
            <a:endParaRPr lang="uk-UA" b="1" dirty="0">
              <a:solidFill>
                <a:schemeClr val="bg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6572250" y="2726871"/>
            <a:ext cx="5484094" cy="1926772"/>
          </a:xfrm>
          <a:prstGeom prst="rect">
            <a:avLst/>
          </a:prstGeom>
          <a:solidFill>
            <a:srgbClr val="99FF66">
              <a:alpha val="50000"/>
            </a:srgb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36000" tIns="0" rIns="972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відкриття валютного рахунку в установі банку-нерезидента </a:t>
            </a:r>
            <a:r>
              <a:rPr lang="uk-UA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дійснюється </a:t>
            </a: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усіма суб’єктами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uk-UA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 себе та членів сім’ї </a:t>
            </a:r>
          </a:p>
        </p:txBody>
      </p:sp>
      <p:pic>
        <p:nvPicPr>
          <p:cNvPr id="111" name="Рисунок 110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10" y="2992097"/>
            <a:ext cx="756000" cy="1253331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pic>
        <p:nvPicPr>
          <p:cNvPr id="112" name="Рисунок 11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706" y="2992097"/>
            <a:ext cx="782770" cy="1253331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13" name="Прямоугольник 112"/>
          <p:cNvSpPr/>
          <p:nvPr/>
        </p:nvSpPr>
        <p:spPr bwMode="auto">
          <a:xfrm>
            <a:off x="130628" y="2726871"/>
            <a:ext cx="6376307" cy="1926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36000" algn="ctr">
              <a:spcAft>
                <a:spcPts val="300"/>
              </a:spcAft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 ПОВІДОМЛЕННЯ</a:t>
            </a:r>
          </a:p>
          <a:p>
            <a:pPr marL="252000" indent="-252000" algn="just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 день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 рахунків в одній установі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банку-нерезидента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особою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(суб’єктом або членом сім’ї)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ПОВІДОМЛЕННЯ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ідкрито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валютні рахунки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установах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банків-нерезидентів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особою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(суб’єктом або членом сім’ї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алютні рахунки відкриті різними особами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(суб’єктом та членами сім’ї)</a:t>
            </a:r>
            <a:endPara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83092" y="0"/>
            <a:ext cx="465665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 bwMode="auto">
          <a:xfrm>
            <a:off x="52756" y="5780314"/>
            <a:ext cx="12096001" cy="6802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176400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подаються в електронній формі незалежно від перебування суб’єкта декларування в Україні чи за її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межами. Внесення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виправлень в повідомлення не передбачено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72" y="5837464"/>
            <a:ext cx="1436230" cy="52234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 bwMode="auto">
          <a:xfrm>
            <a:off x="52759" y="4849200"/>
            <a:ext cx="12096001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1512000" bIns="360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uk-UA" dirty="0" smtClean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яких встановлено особливі строки подання декларацій звільняються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обов’язку подання передбачених цією статтею повідомлень,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підстави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їх подання виникли до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перебігу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строку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декларацій</a:t>
            </a:r>
            <a:endParaRPr lang="uk-UA" b="1" dirty="0">
              <a:solidFill>
                <a:srgbClr val="0035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 bwMode="auto">
          <a:xfrm>
            <a:off x="10817144" y="4957554"/>
            <a:ext cx="1239200" cy="643146"/>
          </a:xfrm>
          <a:prstGeom prst="wedgeRoundRectCallout">
            <a:avLst>
              <a:gd name="adj1" fmla="val -49424"/>
              <a:gd name="adj2" fmla="val -3140"/>
              <a:gd name="adj3" fmla="val 1666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5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 20.09.2023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3384-ІХ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359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" y="1159328"/>
            <a:ext cx="1203767" cy="1567543"/>
          </a:xfrm>
          <a:prstGeom prst="rect">
            <a:avLst/>
          </a:prstGeom>
          <a:ln w="6350">
            <a:solidFill>
              <a:schemeClr val="bg2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034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384471"/>
            <a:ext cx="12096000" cy="4167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ДОПОМІЖНІ ЗАСОБИ ДЛЯ ЗАПОВНЕННЯ 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5" name="Рисунок 24" descr="E:\1\dani_dlya_deklaratsii-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44499"/>
            <a:ext cx="6719208" cy="31703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 bwMode="auto">
          <a:xfrm>
            <a:off x="52759" y="477022"/>
            <a:ext cx="12096000" cy="432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Спеціальна функція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b="1" dirty="0">
                <a:solidFill>
                  <a:srgbClr val="00B0F0"/>
                </a:solidFill>
                <a:latin typeface="Bookman Old Style" panose="02050604050505020204" pitchFamily="18" charset="0"/>
                <a:cs typeface="Times New Roman" pitchFamily="18" charset="0"/>
              </a:rPr>
              <a:t>«Дані для декларації</a:t>
            </a:r>
            <a:r>
              <a:rPr lang="uk-UA" sz="2000" b="1" dirty="0" smtClean="0">
                <a:solidFill>
                  <a:srgbClr val="00B0F0"/>
                </a:solidFill>
                <a:latin typeface="Bookman Old Style" panose="02050604050505020204" pitchFamily="18" charset="0"/>
                <a:cs typeface="Times New Roman" pitchFamily="18" charset="0"/>
              </a:rPr>
              <a:t>»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персональному кабінеті 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2760" y="956431"/>
            <a:ext cx="2600634" cy="31583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Функція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дозволяє дізнатися інформацію про об’єкти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нерухомості</a:t>
            </a:r>
            <a:r>
              <a:rPr lang="uk-UA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незавершеного </a:t>
            </a:r>
            <a:r>
              <a:rPr lang="uk-UA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будівництва </a:t>
            </a:r>
            <a:endParaRPr lang="uk-UA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транспортні </a:t>
            </a:r>
            <a:r>
              <a:rPr lang="uk-UA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засоби, </a:t>
            </a:r>
            <a:endParaRPr lang="uk-UA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uk-UA" sz="1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 належать або належали декларанту або які він успадкував, </a:t>
            </a:r>
          </a:p>
          <a:p>
            <a:pPr algn="just">
              <a:spcAft>
                <a:spcPts val="60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також </a:t>
            </a: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доходи та наявні обтяження, </a:t>
            </a:r>
          </a:p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які наявні в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реєстрах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9527721" y="944500"/>
            <a:ext cx="2621035" cy="26069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Дані для декларації»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допоміжна функція, </a:t>
            </a:r>
            <a:endPara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довідка про власність.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скориставшись функцією, ви не отримали повного витягу про вашу власність, у декларації все одно необхідно зазначати дані про все ваше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майно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2760" y="4190162"/>
            <a:ext cx="78666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вказана у “</a:t>
            </a:r>
            <a:r>
              <a:rPr lang="uk-UA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Даних для декларації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отримана в результаті порівняння даних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вашій вже поданій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 із даними в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інших державних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реєстрах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Таке порівняння здійснюється автоматизовано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9527723" y="3624944"/>
            <a:ext cx="2621035" cy="1429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5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Дані можна отримати лише щодо </a:t>
            </a:r>
            <a:r>
              <a:rPr lang="uk-UA" sz="15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доходів, власності </a:t>
            </a:r>
            <a:r>
              <a:rPr lang="uk-UA" sz="15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та обтяжень </a:t>
            </a:r>
            <a:r>
              <a:rPr lang="uk-UA" sz="15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 суб’єкта </a:t>
            </a:r>
            <a:r>
              <a:rPr lang="uk-UA" sz="15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декларування. </a:t>
            </a:r>
            <a:endParaRPr lang="en-US" sz="1500" b="1" dirty="0" smtClean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252000" algn="ctr"/>
            <a:r>
              <a:rPr lang="uk-UA" sz="15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   Інформація </a:t>
            </a:r>
            <a:r>
              <a:rPr lang="uk-UA" sz="15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про </a:t>
            </a:r>
            <a:r>
              <a:rPr lang="uk-UA" sz="15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доходи, власність чи </a:t>
            </a:r>
            <a:r>
              <a:rPr lang="uk-UA" sz="15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обтяження членів сім’ї </a:t>
            </a:r>
            <a:r>
              <a:rPr lang="uk-UA" sz="15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 не доступна</a:t>
            </a:r>
            <a:endParaRPr lang="ru-RU" sz="15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82" y="4190162"/>
            <a:ext cx="1994805" cy="83087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52759" y="5119007"/>
            <a:ext cx="12095999" cy="1224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24000" tIns="0" rIns="72000" bIns="7200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Чернетку декларації можна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зберігати, навіть якщо в ній є логічні 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</a:p>
          <a:p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 можете зберегти вже заповнену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частинку коли вам зручно та продовжити заповнювати декларацію з місця, на якому зупинилися. При цьому як і раніше подати декларацію, у якій є логічні помилки декларант не зможе 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5176157"/>
            <a:ext cx="1983922" cy="1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32078" y="0"/>
            <a:ext cx="416679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1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1248" y="81022"/>
            <a:ext cx="12059508" cy="34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</a:t>
            </a:r>
            <a:r>
              <a:rPr lang="uk-UA" sz="2000" b="1" dirty="0" smtClean="0">
                <a:solidFill>
                  <a:srgbClr val="007434"/>
                </a:solidFill>
                <a:latin typeface="Century Schoolbook" panose="02040604050505020304" pitchFamily="18" charset="0"/>
              </a:rPr>
              <a:t>КОНТРОЛЬ В УМОВАХ ВОЄННОГО СТАНУ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71246" y="6498771"/>
            <a:ext cx="12059507" cy="3024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ОСОБЛИВОСТІ ЗАСТОСУВАННЯ ЗАХОДІВ ФІНАНСОВОГО КОНТРОЛЮ 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Загнутый угол 19"/>
          <p:cNvSpPr/>
          <p:nvPr/>
        </p:nvSpPr>
        <p:spPr bwMode="auto">
          <a:xfrm>
            <a:off x="9593036" y="498879"/>
            <a:ext cx="2537716" cy="3455997"/>
          </a:xfrm>
          <a:prstGeom prst="foldedCorner">
            <a:avLst>
              <a:gd name="adj" fmla="val 11549"/>
            </a:avLst>
          </a:prstGeom>
          <a:solidFill>
            <a:srgbClr val="CCFFCC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0" rIns="14400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Закон України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uk-UA" sz="1600" dirty="0" smtClean="0">
              <a:solidFill>
                <a:schemeClr val="bg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№ </a:t>
            </a:r>
            <a:r>
              <a:rPr lang="en-US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4-ІХ </a:t>
            </a:r>
          </a:p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від 20.09.2023 </a:t>
            </a:r>
          </a:p>
          <a:p>
            <a:pPr algn="ctr"/>
            <a:r>
              <a:rPr lang="uk-UA" sz="1600" dirty="0" smtClean="0">
                <a:solidFill>
                  <a:srgbClr val="00359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«Про внесення змін </a:t>
            </a:r>
          </a:p>
          <a:p>
            <a:pPr algn="ctr"/>
            <a:r>
              <a:rPr lang="uk-UA" sz="1600" dirty="0" smtClean="0">
                <a:solidFill>
                  <a:srgbClr val="00359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 деяких законів України</a:t>
            </a:r>
          </a:p>
          <a:p>
            <a:pPr algn="ctr"/>
            <a:r>
              <a:rPr lang="uk-UA" sz="1600" dirty="0" smtClean="0">
                <a:solidFill>
                  <a:srgbClr val="00359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 визначення порядку подання декларацій осіб, уповноважених на виконання функцій держави або місцевого самоврядування, </a:t>
            </a:r>
          </a:p>
          <a:p>
            <a:pPr algn="ctr"/>
            <a:r>
              <a:rPr lang="uk-UA" sz="1600" dirty="0" smtClean="0">
                <a:solidFill>
                  <a:srgbClr val="00359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умовах воєнного стану»</a:t>
            </a:r>
          </a:p>
          <a:p>
            <a:pPr algn="ctr"/>
            <a:r>
              <a:rPr lang="uk-UA" sz="1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(набрання чинності 12.10.2023) 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2078" y="0"/>
            <a:ext cx="416679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нутый угол 43"/>
          <p:cNvSpPr/>
          <p:nvPr/>
        </p:nvSpPr>
        <p:spPr bwMode="auto">
          <a:xfrm>
            <a:off x="9593036" y="3992336"/>
            <a:ext cx="2537716" cy="2483999"/>
          </a:xfrm>
          <a:prstGeom prst="foldedCorner">
            <a:avLst/>
          </a:prstGeom>
          <a:solidFill>
            <a:srgbClr val="CCFFCC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389-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</a:p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12.05.2015 </a:t>
            </a:r>
            <a:endParaRPr lang="uk-UA" sz="16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solidFill>
                  <a:srgbClr val="00359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«Про правовий режим воєнного стану» </a:t>
            </a:r>
          </a:p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змінами, 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внесеними </a:t>
            </a:r>
            <a:r>
              <a:rPr lang="uk-UA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uk-UA" sz="1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№ 3384-ІХ </a:t>
            </a:r>
          </a:p>
          <a:p>
            <a:pPr algn="ctr"/>
            <a:r>
              <a:rPr lang="uk-UA" sz="1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20.09.2023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71247" y="3992335"/>
            <a:ext cx="6607140" cy="248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 відповідно до абзацу першого частини п’ятої цієї статті,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 звільненню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займаної посади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трьох робочих днів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дня виникнення будь-якої з таких обставин: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неподання декларації особи, 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 на виконання функцій держави або місцевого самоврядування, передбаченої статтею 45 Закону України «Про запобігання корупції», відповідно до пункту </a:t>
            </a:r>
            <a:r>
              <a:rPr lang="uk-UA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i="1" baseline="2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розділу ХІІІ «Прикінцеві положення» Закону України «Про запобігання корупції»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(якщо таку декларацію не подано раніше)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10213894" y="5959929"/>
            <a:ext cx="1296000" cy="38736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частина дев’ята статті 10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6743700" y="3992336"/>
            <a:ext cx="2794113" cy="2483999"/>
          </a:xfrm>
          <a:prstGeom prst="rect">
            <a:avLst/>
          </a:prstGeom>
          <a:solidFill>
            <a:srgbClr val="FFEF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8" name="Picture 2" descr="Картинки по запросу &quot;декларування картинка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78" y="4283715"/>
            <a:ext cx="701037" cy="8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 descr="D:\index 31.png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302120"/>
            <a:ext cx="1003731" cy="86689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Кольцо 50"/>
          <p:cNvSpPr/>
          <p:nvPr/>
        </p:nvSpPr>
        <p:spPr>
          <a:xfrm>
            <a:off x="7003897" y="4942452"/>
            <a:ext cx="198538" cy="226561"/>
          </a:xfrm>
          <a:prstGeom prst="donut">
            <a:avLst>
              <a:gd name="adj" fmla="val 1152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52" name="Picture 2" descr="C:\Работа\максим\ДЕКЛАРУВАННЯ\2022\Презентации\1\НАЗК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56" y="4401360"/>
            <a:ext cx="864000" cy="75846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>
            <a:spLocks/>
          </p:cNvSpPr>
          <p:nvPr/>
        </p:nvSpPr>
        <p:spPr bwMode="auto">
          <a:xfrm>
            <a:off x="8605156" y="4291819"/>
            <a:ext cx="864000" cy="857799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7912156" y="4556586"/>
            <a:ext cx="457200" cy="4572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Прямая соединительная линия 53"/>
          <p:cNvCxnSpPr/>
          <p:nvPr/>
        </p:nvCxnSpPr>
        <p:spPr bwMode="auto">
          <a:xfrm flipH="1">
            <a:off x="7903485" y="4556586"/>
            <a:ext cx="429413" cy="4572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02" y="5384469"/>
            <a:ext cx="1402216" cy="92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низ 12"/>
          <p:cNvSpPr/>
          <p:nvPr/>
        </p:nvSpPr>
        <p:spPr bwMode="auto">
          <a:xfrm>
            <a:off x="7916280" y="5179095"/>
            <a:ext cx="484632" cy="295079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981430" y="6100282"/>
            <a:ext cx="2442085" cy="3134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ротягом </a:t>
            </a:r>
            <a:r>
              <a:rPr lang="uk-UA" sz="1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робочих днів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1249" y="498877"/>
            <a:ext cx="9466564" cy="345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108000" bIns="36000" numCol="1" rtlCol="0" anchor="ctr" anchorCtr="0" compatLnSpc="1">
            <a:prstTxWarp prst="textNoShape">
              <a:avLst/>
            </a:prstTxWarp>
          </a:bodyPr>
          <a:lstStyle/>
          <a:p>
            <a:pPr marL="27000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 ДЕКЛАРАЦІЙ З ПУБЛІЧНОЇ ЧАСТИНИ РЕЄСТРУ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відкритому доступі не відображаються декларації, подані суб’єктами декларування, зазначеними у частинах сьомій чотирнадцятій статті 45 Закону (крім осіб, зазначених у пунктах 1 – 4 частини сьомої статті 45 Закону), у тому числі якщо відповідні декларації були подані до початку проходження служби, призначення на посади.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 з відкритого доступу декларації особи, уповноваженої на виконання функцій держави або місцевого самоврядування, здійснюється відповідно до Порядку, затвердженого наказом НАЗК від 12.10.2023 № 221/23 (зареєстровано в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Мінюсті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13.10.2023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1791/40847)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Вертикальный свиток 20"/>
          <p:cNvSpPr/>
          <p:nvPr/>
        </p:nvSpPr>
        <p:spPr bwMode="auto">
          <a:xfrm>
            <a:off x="136561" y="557367"/>
            <a:ext cx="3006689" cy="1336747"/>
          </a:xfrm>
          <a:prstGeom prst="verticalScroll">
            <a:avLst/>
          </a:prstGeom>
          <a:solidFill>
            <a:srgbClr val="CCFFCC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ХІІІ </a:t>
            </a:r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Прикінцеві положення"</a:t>
            </a:r>
            <a:r>
              <a:rPr lang="uk-UA" sz="16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Закону </a:t>
            </a:r>
            <a:r>
              <a:rPr lang="uk-UA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України </a:t>
            </a:r>
            <a:endParaRPr lang="uk-UA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запобігання 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корупції«</a:t>
            </a:r>
          </a:p>
          <a:p>
            <a:pPr algn="ctr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пункт 2</a:t>
            </a:r>
            <a:r>
              <a:rPr lang="uk-UA" sz="1600" baseline="3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1248" y="81022"/>
            <a:ext cx="12059508" cy="34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</a:t>
            </a:r>
            <a:r>
              <a:rPr lang="uk-UA" sz="2000" b="1" dirty="0" smtClean="0">
                <a:solidFill>
                  <a:srgbClr val="007434"/>
                </a:solidFill>
                <a:latin typeface="Century Schoolbook" panose="02040604050505020304" pitchFamily="18" charset="0"/>
              </a:rPr>
              <a:t>КОНТРОЛЬ В УМОВАХ ВОЄННОГО СТАНУ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71247" y="6523264"/>
            <a:ext cx="12059507" cy="2779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ОСОБЛИВОСТІ ДЕКЛАРУВАННЯ ОКРЕМИХ ОБ’ЄКТІВ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2247" y="456223"/>
            <a:ext cx="12074193" cy="320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2916000" bIns="0" numCol="1" rtlCol="0" anchor="t" anchorCtr="0" compatLnSpc="1">
            <a:prstTxWarp prst="textNoShape">
              <a:avLst/>
            </a:prstTxWarp>
          </a:bodyPr>
          <a:lstStyle/>
          <a:p>
            <a:pPr marL="1800000" algn="just"/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період до припинення або скасування воєнного стану, а також протягом одного місяця з дня його припинення чи скасування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щодо відповідності</a:t>
            </a:r>
            <a:r>
              <a:rPr lang="uk-UA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подарунків</a:t>
            </a:r>
            <a:r>
              <a:rPr lang="uk-UA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загальновизнаним уявленням про гостинність 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обмеження щодо вартості</a:t>
            </a:r>
            <a:r>
              <a:rPr lang="uk-UA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подарунків, встановлені частиною другою статті 23 цього Закону, 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поширюються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вчинення таких дій:</a:t>
            </a:r>
            <a:endParaRPr lang="ru-RU" sz="13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48539" y="1266578"/>
            <a:ext cx="4174678" cy="2340000"/>
          </a:xfrm>
          <a:prstGeom prst="rect">
            <a:avLst/>
          </a:prstGeom>
          <a:solidFill>
            <a:srgbClr val="FFFFCC">
              <a:alpha val="25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692000" algn="just"/>
            <a:r>
              <a:rPr lang="en-US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 коштів, у повному обсязі </a:t>
            </a:r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</a:t>
            </a:r>
            <a:endParaRPr lang="uk-UA" sz="11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наявності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підтвердження)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таких цілей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44000" indent="-14400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переказів для підтримки ЗСУ та/або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гуманітарної допомоги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особам, які постраждали внаслідок збройної агресії;</a:t>
            </a:r>
          </a:p>
          <a:p>
            <a:pPr marL="144000" indent="-14400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благодійних пожертв на користь ЗСУ;</a:t>
            </a:r>
          </a:p>
          <a:p>
            <a:pPr marL="144000" indent="-14400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благодійних пожертв для підтримки і захисту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осіб,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збройної агресії;</a:t>
            </a:r>
          </a:p>
          <a:p>
            <a:pPr marL="144000" indent="-14400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витрат на придбання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доставку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власність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ЗСУ,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 військовим формуванням, правоохоронним органам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44000" indent="-14400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витрат на придбання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доставку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гуманітарної допомоги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особам,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збройної агресії</a:t>
            </a:r>
            <a:endParaRPr lang="ru-RU" sz="11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0" y="515461"/>
            <a:ext cx="1651914" cy="1092903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2" name="Прямоугольник 21"/>
          <p:cNvSpPr/>
          <p:nvPr/>
        </p:nvSpPr>
        <p:spPr bwMode="auto">
          <a:xfrm>
            <a:off x="4380368" y="1266575"/>
            <a:ext cx="2710538" cy="1080000"/>
          </a:xfrm>
          <a:prstGeom prst="rect">
            <a:avLst/>
          </a:prstGeom>
          <a:solidFill>
            <a:srgbClr val="FFFFCC">
              <a:alpha val="25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 безоплатно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за ціною, нижчою за мінімальну ринкову ціну,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подальшою їх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передачею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власність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ЗС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 військовим формуванням,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правоохоронним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(за наявності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підтвердження)</a:t>
            </a:r>
            <a:endParaRPr lang="ru-RU" sz="11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380368" y="2402271"/>
            <a:ext cx="2710539" cy="1204307"/>
          </a:xfrm>
          <a:prstGeom prst="rect">
            <a:avLst/>
          </a:prstGeom>
          <a:solidFill>
            <a:srgbClr val="FFFFCC">
              <a:alpha val="25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одержання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за ціною, нижчою за мінімальну ринкову ціну,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товарів, наданих як благодійна пожертва чи гуманітарна допомога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особам, які постраждали внаслідок збройної агресії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підтвердження)</a:t>
            </a:r>
            <a:endParaRPr lang="ru-RU" sz="11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148060" y="1266577"/>
            <a:ext cx="4909706" cy="2340001"/>
          </a:xfrm>
          <a:prstGeom prst="rect">
            <a:avLst/>
          </a:prstGeom>
          <a:solidFill>
            <a:srgbClr val="FFFFCC">
              <a:alpha val="25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одержання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за ціною, нижчою за мінімальну ринкову ціну,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особами, які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 на тимчасово окупованих територіях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чи на територіях,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яких ведуться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(велися)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бойові дії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або особами,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були змушені залишити місце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 фактичного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 або тимчасової окупації, загрози або ведення бойових дій: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із проживання чи розміщення;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 послуг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послуг із перевезення у зв’язку із зміною місця фактичного проживання та/або з поверненням до місця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 </a:t>
            </a:r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 </a:t>
            </a:r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товарів,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 або послуг,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визнаних гуманітарною допомогою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 ТЗ, крім спеціально обладнаних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uk-UA" sz="11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перевезення осіб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інвалідністю)</a:t>
            </a:r>
            <a:endParaRPr lang="ru-RU" sz="11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2247" y="3660223"/>
            <a:ext cx="12077510" cy="81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144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Суб’єкти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декларації,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звітний період якої повністю або частково припадає на період дії воєнного стану, </a:t>
            </a:r>
            <a:r>
              <a:rPr lang="uk-UA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відомості щодо об’єктів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декларування, </a:t>
            </a:r>
            <a:r>
              <a:rPr lang="uk-UA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передбачених пунктом </a:t>
            </a:r>
            <a:r>
              <a:rPr lang="uk-UA" sz="1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300" b="1" baseline="2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цього розділу (зазначені вище),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також щодо </a:t>
            </a:r>
            <a:r>
              <a:rPr lang="uk-UA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матеріальної допомоги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передбаченої законодавством іноземної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держави,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виплаченої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рахунок коштів </a:t>
            </a:r>
            <a:r>
              <a:rPr lang="uk-UA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іноземної держави 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міжнародної організації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мають бути зазначені відповідно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пунктів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7 (доходи), 10 (видатки) частини першої</a:t>
            </a:r>
          </a:p>
          <a:p>
            <a:pPr algn="just"/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статті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Закону України «Про запобігання корупції», </a:t>
            </a:r>
            <a:r>
              <a:rPr lang="uk-UA" sz="1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зазначають</a:t>
            </a:r>
            <a:endParaRPr lang="ru-RU" sz="1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1229367" y="3293226"/>
            <a:ext cx="873578" cy="342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пункт 2</a:t>
            </a:r>
            <a:r>
              <a:rPr lang="uk-UA" sz="1600" b="1" i="1" baseline="2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1210317" y="4110364"/>
            <a:ext cx="884463" cy="342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пункт 2</a:t>
            </a:r>
            <a:r>
              <a:rPr lang="uk-UA" sz="1600" b="1" i="1" baseline="2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6070" y="4480932"/>
            <a:ext cx="4572000" cy="7812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0" rIns="5400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 одержання доходу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майна, здійснення видатків, передбачених пунктом 2</a:t>
            </a:r>
            <a:r>
              <a:rPr lang="uk-UA" sz="1300" b="1" baseline="24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 (зазначені вище), </a:t>
            </a:r>
            <a:r>
              <a:rPr lang="uk-UA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про суттєві 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 у </a:t>
            </a:r>
          </a:p>
          <a:p>
            <a:pPr algn="just"/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майновому </a:t>
            </a:r>
            <a:r>
              <a:rPr lang="uk-UA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 не подається</a:t>
            </a:r>
            <a:endParaRPr lang="ru-RU" sz="13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3645889" y="4887033"/>
            <a:ext cx="919159" cy="342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пункт 2</a:t>
            </a:r>
            <a:r>
              <a:rPr lang="uk-UA" sz="1600" b="1" i="1" baseline="2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638070" y="4470223"/>
            <a:ext cx="7501687" cy="79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овідомлення </a:t>
            </a:r>
            <a:r>
              <a:rPr lang="uk-UA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відкриття валютного рахунку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не подаватися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такий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був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під час </a:t>
            </a:r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 воєнного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використовувався 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виплаченої іноземною державою або організацією, та </a:t>
            </a:r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закритий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endParaRPr lang="uk-UA" sz="13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місяця з дня </a:t>
            </a:r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/скасування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 стану</a:t>
            </a:r>
            <a:endParaRPr lang="ru-RU" sz="1300" b="1" u="sng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11210318" y="4891477"/>
            <a:ext cx="884463" cy="342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пункт 2</a:t>
            </a:r>
            <a:r>
              <a:rPr lang="uk-UA" sz="1600" b="1" i="1" baseline="2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Вертикальный свиток 59"/>
          <p:cNvSpPr/>
          <p:nvPr/>
        </p:nvSpPr>
        <p:spPr bwMode="auto">
          <a:xfrm>
            <a:off x="9270775" y="515461"/>
            <a:ext cx="2608261" cy="831646"/>
          </a:xfrm>
          <a:prstGeom prst="verticalScroll">
            <a:avLst/>
          </a:prstGeom>
          <a:solidFill>
            <a:srgbClr val="CCFFCC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uk-UA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ХІІІ "Прикінцеві положення" Закону України "Про запобігання корупції"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2078" y="0"/>
            <a:ext cx="416679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 bwMode="auto">
          <a:xfrm>
            <a:off x="62247" y="5306783"/>
            <a:ext cx="12090333" cy="118800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144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зазначаються відомості про об’єкти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декларування, які належать суб’єкту декларування або членам його сім’ї на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 приватної </a:t>
            </a:r>
          </a:p>
          <a:p>
            <a:pPr algn="just"/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власності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 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 власність, якщо такі об’єкти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установленому законом порядку визнані знищеними </a:t>
            </a:r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</a:p>
          <a:p>
            <a:pPr algn="just"/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300" b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 </a:t>
            </a:r>
            <a:r>
              <a:rPr lang="uk-UA" sz="1300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дій, терористичних актів, диверсій, </a:t>
            </a:r>
            <a:r>
              <a:rPr lang="uk-UA" sz="1300" b="1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спричинених </a:t>
            </a:r>
            <a:r>
              <a:rPr lang="uk-UA" sz="1300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збройною агресією Російської Федерації проти України</a:t>
            </a:r>
            <a:r>
              <a:rPr lang="uk-UA" sz="13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разі знищення об’єкта незавершеного будівництва або цінного рухомого  майна (крім транспортних засобів)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відомості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</a:p>
          <a:p>
            <a:pPr algn="just"/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таке майно 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підлягають декларуванню.</a:t>
            </a:r>
            <a:r>
              <a:rPr lang="en-US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разі припинення права власності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майно </a:t>
            </a:r>
            <a:r>
              <a:rPr lang="uk-UA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результаті його</a:t>
            </a:r>
            <a:r>
              <a:rPr lang="en-US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руйнування (знищення</a:t>
            </a:r>
            <a:r>
              <a:rPr lang="uk-UA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повідомлення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суттєві зміни не подається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0" y="5337445"/>
            <a:ext cx="1098444" cy="5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Скругленный прямоугольник 63"/>
          <p:cNvSpPr/>
          <p:nvPr/>
        </p:nvSpPr>
        <p:spPr bwMode="auto">
          <a:xfrm>
            <a:off x="10193385" y="5972628"/>
            <a:ext cx="1901395" cy="444501"/>
          </a:xfrm>
          <a:prstGeom prst="roundRect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7  Роз’яснення НАЗК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№ 4 від 07.03.2022 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10442121" y="5486400"/>
            <a:ext cx="1615646" cy="386558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абзац 4 частини 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статті 46 Закону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73479" y="560173"/>
            <a:ext cx="12058649" cy="61671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108000" bIns="45720" numCol="1" rtlCol="0" anchor="t" anchorCtr="0" compatLnSpc="1">
            <a:prstTxWarp prst="textNoShape">
              <a:avLst/>
            </a:prstTxWarp>
          </a:bodyPr>
          <a:lstStyle/>
          <a:p>
            <a:pPr marL="2160000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вчинення корупційних або пов’язаних з корупцією правопорушень особи, на яких поширюється </a:t>
            </a:r>
          </a:p>
          <a:p>
            <a:pPr marL="2160000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дія Закону України «Про запобігання корупції», притягаються до кримінальної, адміністративної, цивільно-правової та дисциплінарної відповідальності у встановленому законом порядку                              (ст.65-1 Закону). </a:t>
            </a:r>
          </a:p>
          <a:p>
            <a:pPr marL="2160000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Порушення вимог фінансового контролю є пов’язаним з корупцією правопорушенням.</a:t>
            </a:r>
            <a:endParaRPr lang="en-US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удді є, але не всі вони можуть здійснювати правосуддя"/>
          <p:cNvPicPr>
            <a:picLocks noChangeAspect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34086" y="610498"/>
            <a:ext cx="2022309" cy="134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73478" y="115481"/>
            <a:ext cx="12058649" cy="3952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ВІДПОВІДАЛЬНІСТЬ ЗА ПОРУШЕННЯ ВИМОГ ФІНАНСОВОГО КОНТРОЛЮ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Прямокутник 10"/>
          <p:cNvSpPr/>
          <p:nvPr/>
        </p:nvSpPr>
        <p:spPr bwMode="auto">
          <a:xfrm>
            <a:off x="134087" y="2104399"/>
            <a:ext cx="5591210" cy="4541330"/>
          </a:xfrm>
          <a:prstGeom prst="rect">
            <a:avLst/>
          </a:prstGeom>
          <a:solidFill>
            <a:srgbClr val="A48B2E">
              <a:alpha val="1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Адміністративна відповідальність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172-6 </a:t>
            </a:r>
            <a:r>
              <a:rPr lang="uk-UA" sz="1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КУпАП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Порушення вимог фінансового контролю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ч.1 Несвоєчасне подання без поважних причин декларації;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ч.2 Неповідомлення або несвоєчасне повідомлення про відкриття валютного рахунка в установі банку-нерезидента або про суттєві зміни у майновому стані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ч.3 Дії, передбачені частиною першою або другою цієї статті, вчинені особою, яку протягом року було піддано адміністративному стягненню за такі ж порушення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ч.4 Подання завідомо недостовірних відомостей у декларації особи, уповноваженої на виконання функцій держави або місцевого самоврядування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штраф від 850 грн. до 42 500 грн.; конфіскація доходу чи винагороди та позбавлення права обіймати певні посади або займатися певною діяльністю строком на один рік (ч. 3)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 Відповідальність за цією статтею за подання завідомо недостовірних відомостей у декларації особи, уповноваженої на виконання функцій держави або місцевого самоврядування, стосовно майна або іншого об’єкта декларування, що має вартість, настає у випадку, якщо такі відомості відрізняються від достовірних на суму від 100 до 500 прожиткових мінімумів для працездатних осіб</a:t>
            </a:r>
          </a:p>
        </p:txBody>
      </p:sp>
      <p:sp>
        <p:nvSpPr>
          <p:cNvPr id="11" name="Прямокутник 11"/>
          <p:cNvSpPr/>
          <p:nvPr/>
        </p:nvSpPr>
        <p:spPr bwMode="auto">
          <a:xfrm>
            <a:off x="5782961" y="2103793"/>
            <a:ext cx="6289002" cy="4541935"/>
          </a:xfrm>
          <a:prstGeom prst="rect">
            <a:avLst/>
          </a:prstGeom>
          <a:solidFill>
            <a:srgbClr val="A48B2E">
              <a:alpha val="1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Кримінальна відповідальність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366-2 </a:t>
            </a:r>
            <a:r>
              <a:rPr lang="uk-UA" sz="1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ККУ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 «Декларування недостовірної інформації»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Умисне внесення суб’єктом декларування завідомо недостовірних відомостей до декларації особи, уповноваженої на виконання функцій держави або місцевого самоврядування: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 1 - якщо такі відомості відрізняються від достовірних на суму від 500 до 4000 прожиткових мінімумів для працездатних осіб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 2 - якщо такі відомості відрізняються від достовірних на суму понад 4000 прожиткових мінімумів для працездатних осіб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штраф від 42 500 грн. до 85 000 грн.; громадські роботи від 140 до 250 годин; обмеження волі до 2 років; позбавлення права обіймати певні посади чи займатися певною діяльністю строком до трьох років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366-3. Неподання суб’єктом декларування декларації особи, уповноваженої на виконання функцій держави або місцевого самоврядування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Умисне неподання суб’єктом декларування декларації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штраф від 42 500 грн. до 51 000 грн.; громадські роботи від 140 до 250 годин; позбавлення права обіймати певні посади чи займатися певною діяльністю строком до трьох років</a:t>
            </a:r>
            <a:endParaRPr lang="uk-UA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6520" y="0"/>
            <a:ext cx="71544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флаг украины картин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3272" y="1880665"/>
            <a:ext cx="9167149" cy="33363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СЛАВА УКРАЇНІ!!!</a:t>
            </a:r>
          </a:p>
          <a:p>
            <a:pPr algn="ctr"/>
            <a:endParaRPr lang="uk-UA" sz="6600" dirty="0">
              <a:solidFill>
                <a:srgbClr val="FFFF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66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ГЕРОЯМ СЛАВА!!!</a:t>
            </a:r>
            <a:endParaRPr lang="uk-UA" sz="66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5400" y="130806"/>
            <a:ext cx="4308389" cy="7868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Східне міжрегіональне управління ДПС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роботі з великими платниками податків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3" y="130806"/>
            <a:ext cx="2132390" cy="78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9805" y="81022"/>
            <a:ext cx="12034158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9806" y="6396686"/>
            <a:ext cx="12034157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НОРМАТИВНА БАЗА 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9805" y="558044"/>
            <a:ext cx="12034158" cy="3456068"/>
            <a:chOff x="52759" y="531690"/>
            <a:chExt cx="12096000" cy="2042204"/>
          </a:xfrm>
        </p:grpSpPr>
        <p:sp>
          <p:nvSpPr>
            <p:cNvPr id="19" name="Прямоугольник 1"/>
            <p:cNvSpPr/>
            <p:nvPr/>
          </p:nvSpPr>
          <p:spPr bwMode="auto">
            <a:xfrm>
              <a:off x="52759" y="531692"/>
              <a:ext cx="4032000" cy="2042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1584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180000" indent="-144000">
                <a:buFont typeface="Wingdings" panose="05000000000000000000" pitchFamily="2" charset="2"/>
                <a:buChar char="v"/>
              </a:pPr>
              <a:r>
                <a:rPr lang="uk-UA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Форма декларації</a:t>
              </a:r>
              <a:r>
                <a:rPr lang="uk-UA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особи, уповноваженої на виконання функцій держави або місцевого самоврядування</a:t>
              </a:r>
            </a:p>
            <a:p>
              <a:pPr marL="180000" indent="-144000">
                <a:buFont typeface="Wingdings" panose="05000000000000000000" pitchFamily="2" charset="2"/>
                <a:buChar char="v"/>
              </a:pPr>
              <a:r>
                <a:rPr lang="uk-UA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Порядок заповнення та подання декларації</a:t>
              </a:r>
              <a:r>
                <a:rPr lang="uk-UA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особи, уповноваженої на виконання функцій держави або місцевого самоврядування</a:t>
              </a:r>
              <a:endPara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Загнутый угол 19"/>
            <p:cNvSpPr/>
            <p:nvPr/>
          </p:nvSpPr>
          <p:spPr bwMode="auto">
            <a:xfrm>
              <a:off x="2567600" y="1147602"/>
              <a:ext cx="1375030" cy="1344085"/>
            </a:xfrm>
            <a:prstGeom prst="foldedCorner">
              <a:avLst/>
            </a:prstGeom>
            <a:solidFill>
              <a:srgbClr val="CCFF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0" rIns="18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16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Наказ </a:t>
              </a:r>
              <a:r>
                <a:rPr lang="uk-UA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НАЗК</a:t>
              </a:r>
            </a:p>
            <a:p>
              <a:pPr algn="ctr"/>
              <a:r>
                <a:rPr lang="uk-UA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від </a:t>
              </a:r>
              <a:r>
                <a:rPr lang="ru-RU" sz="16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23.07.2021 </a:t>
              </a:r>
              <a:endParaRPr lang="ru-RU" sz="16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ru-RU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449/21</a:t>
              </a:r>
            </a:p>
            <a:p>
              <a:pPr algn="ctr"/>
              <a:r>
                <a:rPr lang="uk-UA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зареєстрований </a:t>
              </a:r>
              <a:r>
                <a:rPr lang="uk-UA" sz="15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Міністерстві юстиції України </a:t>
              </a:r>
              <a:endParaRPr lang="uk-UA" sz="15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uk-UA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29 </a:t>
              </a:r>
              <a:r>
                <a:rPr lang="uk-UA" sz="15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липня 2021 року за </a:t>
              </a:r>
              <a:r>
                <a:rPr lang="ru-RU" sz="15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987/36609</a:t>
              </a:r>
            </a:p>
          </p:txBody>
        </p:sp>
        <p:sp>
          <p:nvSpPr>
            <p:cNvPr id="21" name="Прямоугольник 1"/>
            <p:cNvSpPr/>
            <p:nvPr/>
          </p:nvSpPr>
          <p:spPr bwMode="auto">
            <a:xfrm>
              <a:off x="4084759" y="531691"/>
              <a:ext cx="4032000" cy="20422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165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180000" indent="-14400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uk-UA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Порядок інформування</a:t>
              </a:r>
              <a:r>
                <a:rPr lang="uk-UA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НАЗК </a:t>
              </a:r>
              <a:r>
                <a:rPr lang="uk-UA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 суттєві зміни у майновому стані</a:t>
              </a:r>
              <a:r>
                <a:rPr lang="uk-UA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суб’єкта </a:t>
              </a:r>
              <a:r>
                <a:rPr lang="uk-UA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декларування</a:t>
              </a:r>
            </a:p>
            <a:p>
              <a:pPr marL="36000">
                <a:spcAft>
                  <a:spcPts val="600"/>
                </a:spcAft>
              </a:pPr>
              <a:endPara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6000">
                <a:spcAft>
                  <a:spcPts val="600"/>
                </a:spcAft>
              </a:pPr>
              <a:endParaRPr lang="uk-UA" sz="11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1"/>
            <p:cNvSpPr/>
            <p:nvPr/>
          </p:nvSpPr>
          <p:spPr bwMode="auto">
            <a:xfrm>
              <a:off x="8116759" y="531690"/>
              <a:ext cx="4032000" cy="20422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8000" rIns="1836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180000" indent="-14400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uk-UA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Порядок інформування</a:t>
              </a:r>
              <a:r>
                <a:rPr lang="uk-UA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НАЗК </a:t>
              </a:r>
              <a:r>
                <a:rPr lang="uk-UA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 відкриття валютного рахунка в установі </a:t>
              </a:r>
              <a:r>
                <a:rPr lang="uk-UA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банку-нерезидента</a:t>
              </a:r>
            </a:p>
            <a:p>
              <a:pPr marL="36000">
                <a:spcAft>
                  <a:spcPts val="600"/>
                </a:spcAft>
              </a:pPr>
              <a:endPara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Загнутый угол 22"/>
            <p:cNvSpPr/>
            <p:nvPr/>
          </p:nvSpPr>
          <p:spPr bwMode="auto">
            <a:xfrm>
              <a:off x="6618891" y="1146570"/>
              <a:ext cx="1375030" cy="1346148"/>
            </a:xfrm>
            <a:prstGeom prst="foldedCorner">
              <a:avLst/>
            </a:prstGeom>
            <a:solidFill>
              <a:srgbClr val="CCFF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0" rIns="18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16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Наказ </a:t>
              </a:r>
              <a:r>
                <a:rPr lang="uk-UA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НАЗК</a:t>
              </a:r>
            </a:p>
            <a:p>
              <a:pPr algn="ctr"/>
              <a:r>
                <a:rPr lang="uk-UA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від </a:t>
              </a:r>
              <a:r>
                <a:rPr lang="ru-RU" sz="16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23.07.2021 </a:t>
              </a:r>
              <a:endParaRPr lang="ru-RU" sz="16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ru-RU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4</a:t>
              </a:r>
              <a:r>
                <a:rPr lang="en-US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ru-RU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/21</a:t>
              </a:r>
            </a:p>
            <a:p>
              <a:pPr algn="ctr"/>
              <a:r>
                <a:rPr lang="uk-UA" sz="14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5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зареєстрований в Міністерстві юстиції України </a:t>
              </a:r>
              <a:endParaRPr lang="uk-UA" sz="15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uk-UA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29 </a:t>
              </a:r>
              <a:r>
                <a:rPr lang="uk-UA" sz="15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липня 2021 року за </a:t>
              </a:r>
              <a:r>
                <a:rPr lang="ru-RU" sz="15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</a:t>
              </a:r>
              <a:r>
                <a:rPr lang="ru-RU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98</a:t>
              </a:r>
              <a:r>
                <a:rPr lang="en-US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ru-RU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/366</a:t>
              </a:r>
              <a:r>
                <a:rPr lang="en-US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5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Загнутый угол 23"/>
            <p:cNvSpPr/>
            <p:nvPr/>
          </p:nvSpPr>
          <p:spPr bwMode="auto">
            <a:xfrm>
              <a:off x="10393856" y="1147602"/>
              <a:ext cx="1375030" cy="1344085"/>
            </a:xfrm>
            <a:prstGeom prst="foldedCorner">
              <a:avLst/>
            </a:prstGeom>
            <a:solidFill>
              <a:srgbClr val="CCFF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16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Наказ </a:t>
              </a:r>
              <a:r>
                <a:rPr lang="uk-UA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НАЗК</a:t>
              </a:r>
            </a:p>
            <a:p>
              <a:pPr algn="ctr"/>
              <a:r>
                <a:rPr lang="uk-UA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від </a:t>
              </a:r>
              <a:r>
                <a:rPr lang="ru-RU" sz="16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23.07.2021 </a:t>
              </a:r>
              <a:endParaRPr lang="ru-RU" sz="16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ru-RU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4</a:t>
              </a:r>
              <a:r>
                <a:rPr lang="en-US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51</a:t>
              </a:r>
              <a:r>
                <a:rPr lang="ru-RU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/21</a:t>
              </a:r>
            </a:p>
            <a:p>
              <a:pPr algn="ctr"/>
              <a:r>
                <a:rPr lang="uk-UA" sz="14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5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зареєстрований в Міністерстві юстиції України </a:t>
              </a:r>
              <a:endParaRPr lang="uk-UA" sz="15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uk-UA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29 </a:t>
              </a:r>
              <a:r>
                <a:rPr lang="uk-UA" sz="15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липня 2021 року за </a:t>
              </a:r>
              <a:r>
                <a:rPr lang="ru-RU" sz="15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</a:t>
              </a:r>
              <a:r>
                <a:rPr lang="ru-RU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98</a:t>
              </a:r>
              <a:r>
                <a:rPr lang="en-US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/366</a:t>
              </a:r>
              <a:r>
                <a:rPr lang="en-US" sz="15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15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"/>
          <p:cNvSpPr/>
          <p:nvPr/>
        </p:nvSpPr>
        <p:spPr bwMode="auto">
          <a:xfrm>
            <a:off x="5021720" y="631669"/>
            <a:ext cx="6514415" cy="911547"/>
          </a:xfrm>
          <a:prstGeom prst="rect">
            <a:avLst/>
          </a:prstGeom>
          <a:solidFill>
            <a:srgbClr val="CC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Національним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агентством з питань запобігання корупції (НАЗК) затверджено нові:</a:t>
            </a:r>
            <a:endParaRPr lang="uk-UA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Работа\максим\ДЕКЛАРУВАННЯ\2022\Презентации\1\НАЗ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17" y="637572"/>
            <a:ext cx="3011214" cy="90319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1"/>
          <p:cNvSpPr/>
          <p:nvPr/>
        </p:nvSpPr>
        <p:spPr bwMode="auto">
          <a:xfrm>
            <a:off x="89806" y="4052902"/>
            <a:ext cx="12034158" cy="7721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4000"/>
                  <a:lumOff val="8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декларації та відповідних повідомлень доступні для заповнення у персональному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електронному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кабінеті Єдиного державного реєстру декларацій осіб, уповноважених на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виконання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функцій держави або місцевого самоврядування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(Реєстр) на веб-сайті НАЗК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1 грудня 2021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року.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89805" y="4882243"/>
            <a:ext cx="12034159" cy="1454848"/>
            <a:chOff x="48427" y="3813232"/>
            <a:chExt cx="12075452" cy="2462884"/>
          </a:xfrm>
        </p:grpSpPr>
        <p:sp>
          <p:nvSpPr>
            <p:cNvPr id="33" name="Прямоугольник 1"/>
            <p:cNvSpPr/>
            <p:nvPr/>
          </p:nvSpPr>
          <p:spPr bwMode="auto">
            <a:xfrm>
              <a:off x="48427" y="3813232"/>
              <a:ext cx="12075452" cy="13268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232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РОЗ’ЯСНЕННЯ від 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lang="uk-UA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.1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uk-UA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.202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uk-UA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№ 4 ЩОДО ФІНАНСОВОЇ ДОБРОЧЕСНОСТІ:</a:t>
              </a:r>
              <a:r>
                <a:rPr lang="uk-UA" sz="16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застосування окремих положень Закону України «Про запобігання корупції» стосовно заходів фінансового контролю</a:t>
              </a:r>
              <a:r>
                <a:rPr lang="uk-UA" sz="16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uk-UA" sz="16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подання декларації, повідомлення про суттєві зміни в майновому стані, повідомлення про </a:t>
              </a:r>
              <a:r>
                <a:rPr lang="uk-UA" sz="16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відкриття </a:t>
              </a:r>
              <a:r>
                <a:rPr lang="uk-UA" sz="16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валютного </a:t>
              </a:r>
              <a:r>
                <a:rPr lang="uk-UA" sz="16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рахунку)</a:t>
              </a:r>
              <a:endParaRPr lang="uk-UA" sz="16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1"/>
            <p:cNvSpPr/>
            <p:nvPr/>
          </p:nvSpPr>
          <p:spPr bwMode="auto">
            <a:xfrm>
              <a:off x="48427" y="5140063"/>
              <a:ext cx="12075452" cy="1136053"/>
            </a:xfrm>
            <a:prstGeom prst="rect">
              <a:avLst/>
            </a:prstGeom>
            <a:gradFill flip="none" rotWithShape="1">
              <a:gsLst>
                <a:gs pos="0">
                  <a:srgbClr val="FFCCCC">
                    <a:lumMod val="29000"/>
                    <a:lumOff val="71000"/>
                  </a:srgb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232000" tIns="0" rIns="1332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4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Роз’яснення надані для забезпечення однакового застосування положень Закону стосовно заходів фінансового контролю, мають рекомендаційний характер і не містять нових правових норм.</a:t>
              </a:r>
              <a:r>
                <a:rPr lang="uk-UA" sz="1400" b="1" i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Aft>
                  <a:spcPts val="600"/>
                </a:spcAft>
              </a:pPr>
              <a:r>
                <a:rPr lang="uk-UA" sz="1400" b="1" i="1" u="sng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Роз’яснення з часом можуть змінюватись.</a:t>
              </a: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0228" y="5186126"/>
              <a:ext cx="718454" cy="1039134"/>
            </a:xfrm>
            <a:prstGeom prst="rect">
              <a:avLst/>
            </a:prstGeom>
            <a:noFill/>
            <a:ln w="9525" cmpd="sng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7" y="3813232"/>
              <a:ext cx="2227460" cy="2462884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36136" y="0"/>
            <a:ext cx="535828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7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9806" y="81022"/>
            <a:ext cx="12034156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9806" y="6396686"/>
            <a:ext cx="12034157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ВИДИ ДЕКЛАРАЦІЙ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9806" y="530508"/>
            <a:ext cx="12034158" cy="23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Декларація 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 суб’єктом декларування 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шляхом заповнення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відповідної </a:t>
            </a:r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електронної 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 автентифікації 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власному 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персональному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електронному кабінеті </a:t>
            </a:r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Реєстрі 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сайті НАЗК. </a:t>
            </a:r>
          </a:p>
          <a:p>
            <a:pPr marL="3600000">
              <a:spcAft>
                <a:spcPts val="900"/>
              </a:spcAft>
            </a:pPr>
            <a:r>
              <a:rPr lang="uk-UA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Статтею 45 Закону встановлено такі підстави подання декларації:</a:t>
            </a:r>
          </a:p>
          <a:p>
            <a:pPr marL="234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здійснення діяльності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пов’язаної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виконанням функцій держави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</a:p>
          <a:p>
            <a:pPr marL="234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припинення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пов’язаної з виконанням функцій держави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</a:p>
          <a:p>
            <a:pPr marL="234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претендування на зайняття посади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пов’язаної з виконанням функцій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uk-UA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Работа\максим\ДЕКЛАРУВАННЯ\2022\Презентации\1\е-деклараці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3" y="1268671"/>
            <a:ext cx="1948780" cy="15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76956" y="0"/>
            <a:ext cx="495007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"/>
          <p:cNvSpPr/>
          <p:nvPr/>
        </p:nvSpPr>
        <p:spPr bwMode="auto">
          <a:xfrm>
            <a:off x="89802" y="3729166"/>
            <a:ext cx="12034158" cy="8734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9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Декларація подається незалежно від того, перебуває суб’єкт декларування в Україні чи за її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межами </a:t>
            </a:r>
            <a:endParaRPr lang="uk-U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Декларація подається виключно в електронній формі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Паперова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копія декларації до НАЗК не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подається</a:t>
            </a:r>
            <a:endParaRPr lang="uk-U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" y="3794321"/>
            <a:ext cx="1249135" cy="775607"/>
          </a:xfrm>
          <a:prstGeom prst="rect">
            <a:avLst/>
          </a:prstGeom>
        </p:spPr>
      </p:pic>
      <p:sp>
        <p:nvSpPr>
          <p:cNvPr id="14" name="Прямоугольник 1"/>
          <p:cNvSpPr/>
          <p:nvPr/>
        </p:nvSpPr>
        <p:spPr bwMode="auto">
          <a:xfrm>
            <a:off x="89802" y="2881993"/>
            <a:ext cx="12034160" cy="79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360000" algn="ctr">
              <a:spcAft>
                <a:spcPts val="120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Порядком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заповнення та подання декларації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передбачені такі види декларацій:</a:t>
            </a:r>
          </a:p>
        </p:txBody>
      </p:sp>
      <p:sp>
        <p:nvSpPr>
          <p:cNvPr id="15" name="Прямоугольник 1"/>
          <p:cNvSpPr/>
          <p:nvPr/>
        </p:nvSpPr>
        <p:spPr bwMode="auto">
          <a:xfrm>
            <a:off x="348411" y="3239530"/>
            <a:ext cx="3640015" cy="403166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ЩОРІЧНА ДЕКЛАРАЦІЯ</a:t>
            </a:r>
          </a:p>
        </p:txBody>
      </p:sp>
      <p:sp>
        <p:nvSpPr>
          <p:cNvPr id="16" name="Прямоугольник 1"/>
          <p:cNvSpPr/>
          <p:nvPr/>
        </p:nvSpPr>
        <p:spPr bwMode="auto">
          <a:xfrm>
            <a:off x="4052692" y="3239990"/>
            <a:ext cx="3963194" cy="403166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ДЕКЛАРАЦІЯ ПРИ ЗВІЛЬНЕННІ</a:t>
            </a:r>
          </a:p>
        </p:txBody>
      </p:sp>
      <p:sp>
        <p:nvSpPr>
          <p:cNvPr id="17" name="Прямоугольник 1"/>
          <p:cNvSpPr/>
          <p:nvPr/>
        </p:nvSpPr>
        <p:spPr bwMode="auto">
          <a:xfrm>
            <a:off x="8066574" y="3239990"/>
            <a:ext cx="3827118" cy="403166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ДЕКЛАРАЦІЯ КАНДИДАТА</a:t>
            </a:r>
          </a:p>
        </p:txBody>
      </p:sp>
      <p:sp>
        <p:nvSpPr>
          <p:cNvPr id="18" name="Прямоугольник 1"/>
          <p:cNvSpPr/>
          <p:nvPr/>
        </p:nvSpPr>
        <p:spPr bwMode="auto">
          <a:xfrm>
            <a:off x="89808" y="4657852"/>
            <a:ext cx="12034154" cy="169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Виправлення в декларацію можна внести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протягом 30 днів після подання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декларації</a:t>
            </a:r>
            <a:r>
              <a:rPr lang="uk-UA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 зробити це один раз в зазначений термін.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 разі самостійного виявлення суб’єктом декларування у декларації недостовірних відомостей </a:t>
            </a:r>
            <a:r>
              <a:rPr lang="uk-UA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після спливу</a:t>
            </a:r>
          </a:p>
          <a:p>
            <a:pPr algn="just"/>
            <a:r>
              <a:rPr lang="uk-UA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терміну </a:t>
            </a:r>
            <a:r>
              <a:rPr lang="uk-UA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для подання виправленої декларації, але до початку проведення НАЗК повної </a:t>
            </a:r>
            <a:r>
              <a:rPr lang="uk-UA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перевірки цієї </a:t>
            </a:r>
            <a:r>
              <a:rPr lang="uk-UA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декларації, </a:t>
            </a:r>
            <a:endParaRPr lang="uk-UA" sz="1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суб’єкт </a:t>
            </a:r>
            <a:r>
              <a:rPr lang="uk-UA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декларування може звернутися до НАЗК з листом з поясненням причин, що </a:t>
            </a:r>
            <a:r>
              <a:rPr lang="uk-UA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призвели до </a:t>
            </a:r>
            <a:r>
              <a:rPr lang="uk-UA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внесення </a:t>
            </a:r>
            <a:endParaRPr lang="uk-UA" sz="1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недостовірних </a:t>
            </a:r>
            <a:r>
              <a:rPr lang="uk-UA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відомостей та неподання виправленої декларації у зазначений термін, </a:t>
            </a:r>
            <a:r>
              <a:rPr lang="uk-UA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додавши підтвердні </a:t>
            </a:r>
            <a:r>
              <a:rPr lang="uk-UA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endParaRPr lang="ru-RU" sz="1600" dirty="0">
              <a:latin typeface="Arial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255" y="5468001"/>
            <a:ext cx="1398708" cy="610033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 bwMode="auto">
          <a:xfrm>
            <a:off x="10673255" y="4717357"/>
            <a:ext cx="1398708" cy="695406"/>
          </a:xfrm>
          <a:prstGeom prst="wedgeRoundRectCallout">
            <a:avLst>
              <a:gd name="adj1" fmla="val -31129"/>
              <a:gd name="adj2" fmla="val 10008"/>
              <a:gd name="adj3" fmla="val 1666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5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 20.09.2023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3384-ІХ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59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2759" y="508701"/>
            <a:ext cx="12084369" cy="59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«ЩОРІЧНА ДЕКЛАРАЦІЯ»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особами: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92000" indent="-28575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здійснюють діяльність, пов’язану з виконанням </a:t>
            </a: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держави 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місцевого самоврядування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92000" indent="-28575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припинили таку діяльність (колишня «після звільнення»).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endParaRPr lang="uk-UA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endParaRPr lang="uk-UA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uk-UA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" y="580660"/>
            <a:ext cx="2055888" cy="179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 bwMode="auto">
          <a:xfrm>
            <a:off x="52759" y="6449785"/>
            <a:ext cx="12096000" cy="3514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ВИМОГИ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ДО ПОДАННЯ ОКРЕМИХ ВИДІВ ДЕКЛАРАЦІЙ</a:t>
            </a:r>
            <a:endParaRPr lang="ru-RU" sz="2400" b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9806" y="0"/>
            <a:ext cx="552157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123977" y="2571750"/>
            <a:ext cx="11947986" cy="137160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B050"/>
                </a:solidFill>
                <a:latin typeface="Sitka Text" panose="02000505000000020004" pitchFamily="2" charset="0"/>
                <a:cs typeface="Times New Roman" pitchFamily="18" charset="0"/>
              </a:rPr>
              <a:t>* При </a:t>
            </a:r>
            <a:r>
              <a:rPr lang="uk-UA" sz="2400" b="1" i="1" dirty="0">
                <a:solidFill>
                  <a:srgbClr val="00B050"/>
                </a:solidFill>
                <a:latin typeface="Sitka Text" panose="02000505000000020004" pitchFamily="2" charset="0"/>
                <a:cs typeface="Times New Roman" pitchFamily="18" charset="0"/>
              </a:rPr>
              <a:t>подані даної декларації обирається відповідна </a:t>
            </a:r>
            <a:r>
              <a:rPr lang="uk-UA" sz="2400" b="1" i="1" dirty="0" smtClean="0">
                <a:solidFill>
                  <a:srgbClr val="00B050"/>
                </a:solidFill>
                <a:latin typeface="Sitka Text" panose="02000505000000020004" pitchFamily="2" charset="0"/>
                <a:cs typeface="Times New Roman" pitchFamily="18" charset="0"/>
              </a:rPr>
              <a:t>позначка:</a:t>
            </a:r>
          </a:p>
          <a:p>
            <a:pPr marL="252000" indent="-2520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продовжую виконувати функції держави або органу місцевого самоврядування</a:t>
            </a:r>
          </a:p>
          <a:p>
            <a:pPr marL="252000" indent="-2520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припинив(ла) виконувати функції держави або органу місцевого самоврядування (</a:t>
            </a:r>
            <a:r>
              <a:rPr lang="uk-UA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звільнення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rgbClr val="00B050"/>
                </a:solidFill>
                <a:latin typeface="Sitka Text" panose="02000505000000020004" pitchFamily="2" charset="0"/>
                <a:cs typeface="Times New Roman" pitchFamily="18" charset="0"/>
              </a:rPr>
              <a:t>Обрання однієї з позначок є обов’язкове </a:t>
            </a:r>
            <a:endParaRPr lang="ru-RU" sz="2400" b="1" i="1" dirty="0">
              <a:solidFill>
                <a:srgbClr val="00B050"/>
              </a:solidFill>
              <a:latin typeface="Sitka Text" panose="02000505000000020004" pitchFamily="2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3978" y="4039810"/>
            <a:ext cx="11947986" cy="915913"/>
            <a:chOff x="123978" y="4039810"/>
            <a:chExt cx="11947986" cy="91591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449535" y="4042653"/>
              <a:ext cx="7622429" cy="913070"/>
              <a:chOff x="1777591" y="4384222"/>
              <a:chExt cx="5643744" cy="913070"/>
            </a:xfrm>
          </p:grpSpPr>
          <p:pic>
            <p:nvPicPr>
              <p:cNvPr id="23" name="Picture 3" descr="C:\Работа\максим\ДЕКЛАРУВАННЯ\2022\Презентации\1\календарь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6309" y="4484795"/>
                <a:ext cx="644232" cy="730853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 bwMode="auto">
              <a:xfrm>
                <a:off x="1777591" y="4384222"/>
                <a:ext cx="5643744" cy="91307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1080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uk-UA" b="1" dirty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Декларація охоплює звітний рік (період з 01 січня до 31 грудня включно)</a:t>
                </a:r>
                <a:r>
                  <a:rPr lang="uk-UA" dirty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, що передує року, в якому подається декларація, та </a:t>
                </a:r>
                <a:r>
                  <a:rPr lang="uk-UA" b="1" dirty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містить інформацію станом на 31 грудня звітного року</a:t>
                </a:r>
                <a:r>
                  <a:rPr lang="uk-UA" dirty="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123978" y="4039810"/>
              <a:ext cx="4243915" cy="915912"/>
              <a:chOff x="123978" y="4039810"/>
              <a:chExt cx="4243915" cy="915912"/>
            </a:xfrm>
          </p:grpSpPr>
          <p:pic>
            <p:nvPicPr>
              <p:cNvPr id="31" name="Picture 2" descr="C:\Работа\максим\ДЕКЛАРУВАННЯ\2022\Презентации\1\секундомер.jfif"/>
              <p:cNvPicPr preferRelativeResize="0"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1" y="4132339"/>
                <a:ext cx="677635" cy="730854"/>
              </a:xfrm>
              <a:prstGeom prst="rect">
                <a:avLst/>
              </a:prstGeom>
              <a:noFill/>
              <a:ln>
                <a:noFill/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 bwMode="auto">
              <a:xfrm>
                <a:off x="123978" y="4039810"/>
                <a:ext cx="4243915" cy="915912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8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Подається з 00:00 годин 01 січня до 00:00 годин </a:t>
                </a:r>
                <a:r>
                  <a:rPr lang="uk-UA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01 </a:t>
                </a:r>
                <a:r>
                  <a:rPr lang="uk-UA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квітня року, наступного за звітним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9" name="Прямоугольник 8"/>
          <p:cNvSpPr/>
          <p:nvPr/>
        </p:nvSpPr>
        <p:spPr bwMode="auto">
          <a:xfrm>
            <a:off x="123978" y="5037365"/>
            <a:ext cx="11947986" cy="1322614"/>
          </a:xfrm>
          <a:prstGeom prst="rect">
            <a:avLst/>
          </a:prstGeom>
          <a:gradFill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 роботи, посада,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 і категорія посади у декларації: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28601" y="5461907"/>
            <a:ext cx="5810400" cy="77560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осіб,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які продовжують здійснювати діяльність: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aseline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останній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звітного періоду (31 грудня)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6180363" y="5461907"/>
            <a:ext cx="5809491" cy="77560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осіб, які припинили здійснювати діяльність: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останній день перед звільненням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2760" y="522044"/>
            <a:ext cx="12096000" cy="59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1044000" bIns="3600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«ДЕКЛАРАЦІЯ ПРИ ЗВІЛЬНЕННІ»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520000" lvl="0" algn="just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особами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 припиняють діяльність, </a:t>
            </a: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пов’язану 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виконанням функцій держави або місцевого </a:t>
            </a: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ru-RU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" y="580659"/>
            <a:ext cx="2406952" cy="118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1"/>
          <p:cNvSpPr/>
          <p:nvPr/>
        </p:nvSpPr>
        <p:spPr bwMode="auto">
          <a:xfrm>
            <a:off x="123975" y="1793059"/>
            <a:ext cx="4725610" cy="187819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Декларація </a:t>
            </a:r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пізніше </a:t>
            </a:r>
          </a:p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30    календарних  днів </a:t>
            </a:r>
          </a:p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з     дня      припинення </a:t>
            </a:r>
          </a:p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діяльності,   пов’язаної </a:t>
            </a:r>
          </a:p>
          <a:p>
            <a:pPr algn="just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з виконанням  функцій 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держави або місцевого самоврядування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1"/>
          <p:cNvSpPr/>
          <p:nvPr/>
        </p:nvSpPr>
        <p:spPr bwMode="auto">
          <a:xfrm>
            <a:off x="4920801" y="1793060"/>
            <a:ext cx="7132325" cy="8554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10000"/>
                  <a:lumOff val="9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1152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подається за період,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охоплений раніше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поданими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деклараціями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по дату припинення діяльності включно.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Работа\максим\ДЕКЛАРУВАННЯ\2022\Презентации\1\календарь 2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681" y="1864181"/>
            <a:ext cx="931876" cy="7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Работа\максим\ДЕКЛАРУВАННЯ\2022\Презентации\1\секундомер.jfif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01274"/>
            <a:ext cx="1534887" cy="1187904"/>
          </a:xfrm>
          <a:prstGeom prst="rect">
            <a:avLst/>
          </a:prstGeom>
          <a:noFill/>
          <a:ln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1"/>
          <p:cNvSpPr/>
          <p:nvPr/>
        </p:nvSpPr>
        <p:spPr bwMode="auto">
          <a:xfrm>
            <a:off x="123976" y="4711398"/>
            <a:ext cx="11929150" cy="5575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10000"/>
                  <a:lumOff val="9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36000" rIns="1800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Декларацію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звільненні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потрібно подавати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якщо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між звільненням та прийняттям на посаду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яка також зумовлює обов’язок декларування, </a:t>
            </a:r>
            <a:r>
              <a:rPr lang="uk-UA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минуло менше 30 календарних днів</a:t>
            </a:r>
            <a:endParaRPr lang="uk-UA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5"/>
            <a:ext cx="12096000" cy="3514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ВИМОГИ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ДО ПОДАННЯ ОКРЕМИХ ВИДІВ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ДЕКЛАРАЦІЙ</a:t>
            </a:r>
            <a:endParaRPr lang="ru-RU" sz="2400" b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19806" y="0"/>
            <a:ext cx="552157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920801" y="2693587"/>
            <a:ext cx="7132326" cy="97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440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подали щорічну декларацію за 2022 рік.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Звільнились 23 квітня 2023 року.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Початком звітного періоду буде 01.01.2023, а кінцем 23.04.2023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123974" y="3690544"/>
            <a:ext cx="11929152" cy="99350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продовж звітного періоду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були підстави для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 при звільненні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 разів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86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кожна з них має охоплювати період, не охоплений раніше поданими деклараціями: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Звільнились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квітня 2023 року. 						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Звітний період </a:t>
            </a:r>
            <a:r>
              <a:rPr lang="uk-UA" sz="1600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01.01.2023 – 23.04.2023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Влаштувались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01 липня 2023 року.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Звільнились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листопада 2023 року. 	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Звітний період </a:t>
            </a:r>
            <a:r>
              <a:rPr lang="uk-UA" sz="1600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24.04.2023 – 10.11.2023</a:t>
            </a:r>
            <a:endParaRPr kumimoji="0" lang="ru-RU" sz="1600" i="0" u="sng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C:\Работа\максим\ДЕКЛАРУВАННЯ\2022\Презентации\1\е-декларація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92" y="4733571"/>
            <a:ext cx="1164730" cy="4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/>
          <p:cNvSpPr/>
          <p:nvPr/>
        </p:nvSpPr>
        <p:spPr bwMode="auto">
          <a:xfrm>
            <a:off x="10857157" y="4803078"/>
            <a:ext cx="914400" cy="374150"/>
          </a:xfrm>
          <a:prstGeom prst="mathMultiply">
            <a:avLst/>
          </a:prstGeom>
          <a:gradFill rotWithShape="1">
            <a:gsLst>
              <a:gs pos="50000">
                <a:schemeClr val="bg2">
                  <a:gamma/>
                  <a:tint val="26667"/>
                  <a:invGamma/>
                </a:schemeClr>
              </a:gs>
              <a:gs pos="50000">
                <a:schemeClr val="bg2">
                  <a:lumMod val="10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Picture 2" descr="Картинки по запросу &quot;декларування картинка&quot;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44" y="2817588"/>
            <a:ext cx="1059466" cy="8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круглений прямокутник 4"/>
          <p:cNvSpPr/>
          <p:nvPr/>
        </p:nvSpPr>
        <p:spPr bwMode="auto">
          <a:xfrm>
            <a:off x="123975" y="5297440"/>
            <a:ext cx="11947987" cy="108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які припиняють діяльність 31 грудня, зобов’язані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подати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декларацію при звільненні 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30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січня включно та 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не подавати 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щорічну декларацію 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(після звільнення),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певних </a:t>
            </a:r>
            <a:r>
              <a:rPr lang="uk-UA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(сукупно)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хоплює період з 01.01 по 31.12 (включно) (тобто весь рік)     -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дані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кінець доби останнього дня року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41128" y="514350"/>
            <a:ext cx="12096000" cy="58598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540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«ДЕКЛАРАЦІЯ КАНДИДАТА НА ПОСАДУ»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160000" algn="just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особами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претендують на зайняття посад, пов’язаних з виконанням функцій держави або місцевого </a:t>
            </a:r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самоврядування.</a:t>
            </a:r>
          </a:p>
          <a:p>
            <a:pPr lvl="0" algn="just"/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1"/>
          <p:cNvSpPr/>
          <p:nvPr/>
        </p:nvSpPr>
        <p:spPr bwMode="auto">
          <a:xfrm>
            <a:off x="109052" y="1939589"/>
            <a:ext cx="5214061" cy="148305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440000" tIns="36000" rIns="108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Декларація подається до призначення </a:t>
            </a:r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або обрання 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особи на відповідну посаду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інше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передбачено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законом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Работа\максим\ДЕКЛАРУВАННЯ\2022\Презентации\1\секундомер.jfi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6" y="2131361"/>
            <a:ext cx="1230792" cy="1099514"/>
          </a:xfrm>
          <a:prstGeom prst="rect">
            <a:avLst/>
          </a:prstGeom>
          <a:noFill/>
          <a:ln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1"/>
          <p:cNvSpPr/>
          <p:nvPr/>
        </p:nvSpPr>
        <p:spPr bwMode="auto">
          <a:xfrm>
            <a:off x="5384511" y="1939589"/>
            <a:ext cx="6687452" cy="148305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10000"/>
                  <a:lumOff val="9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1620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охоплює звітний рік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(період з 01 січня до 31 грудня включно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передує року, в якому особа подала заяву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зайняття посади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 descr="C:\Работа\максим\ДЕКЛАРУВАННЯ\2022\Презентации\1\календарь 3.jfi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737" y="2131361"/>
            <a:ext cx="1355272" cy="10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1"/>
          <p:cNvSpPr/>
          <p:nvPr/>
        </p:nvSpPr>
        <p:spPr bwMode="auto">
          <a:xfrm>
            <a:off x="109052" y="3891790"/>
            <a:ext cx="5230474" cy="19456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404000" tIns="36000" rIns="108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разі перемоги в конкурсі на декілька посад, подається одна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якій зазначається посада,  на яку  особа  має намір бути призначеною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5" y="4023569"/>
            <a:ext cx="1183578" cy="1436914"/>
          </a:xfrm>
          <a:prstGeom prst="rect">
            <a:avLst/>
          </a:prstGeom>
        </p:spPr>
      </p:pic>
      <p:sp>
        <p:nvSpPr>
          <p:cNvPr id="36" name="Прямоугольник 1"/>
          <p:cNvSpPr/>
          <p:nvPr/>
        </p:nvSpPr>
        <p:spPr bwMode="auto">
          <a:xfrm>
            <a:off x="109052" y="5902779"/>
            <a:ext cx="11979321" cy="438034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7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наявності раніше поданої </a:t>
            </a:r>
            <a:r>
              <a:rPr lang="uk-UA" sz="17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будь-якої </a:t>
            </a:r>
            <a:r>
              <a:rPr lang="uk-UA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щорічної декларації </a:t>
            </a:r>
            <a:r>
              <a:rPr lang="uk-UA" sz="17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звітний рік, </a:t>
            </a:r>
            <a:r>
              <a:rPr lang="uk-UA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декларація кандидата на посаду</a:t>
            </a:r>
            <a:r>
              <a:rPr lang="uk-UA" sz="17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подається</a:t>
            </a:r>
            <a:endParaRPr lang="ru-RU" sz="17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5"/>
            <a:ext cx="12096000" cy="3514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ВИМОГИ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ДО ПОДАННЯ ОКРЕМИХ ВИДІВ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ДЕКЛАРАЦІЙ</a:t>
            </a:r>
            <a:endParaRPr lang="ru-RU" sz="2400" b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19806" y="0"/>
            <a:ext cx="552157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2" y="580660"/>
            <a:ext cx="1972841" cy="118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109052" y="3466278"/>
            <a:ext cx="11979322" cy="36703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роботи, посада, тип і категорія посади у </a:t>
            </a:r>
            <a:r>
              <a:rPr lang="uk-UA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 – </a:t>
            </a:r>
            <a:r>
              <a:rPr lang="uk-UA" sz="2000" dirty="0" smtClean="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куди особа подала заяву на зайняття посади</a:t>
            </a:r>
            <a:r>
              <a:rPr lang="uk-UA" sz="2000" b="1" dirty="0" smtClean="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A44A"/>
              </a:solidFill>
              <a:effectLst/>
              <a:latin typeface="Arial" charset="0"/>
            </a:endParaRPr>
          </a:p>
        </p:txBody>
      </p:sp>
      <p:sp>
        <p:nvSpPr>
          <p:cNvPr id="38" name="Прямоугольник 1"/>
          <p:cNvSpPr/>
          <p:nvPr/>
        </p:nvSpPr>
        <p:spPr bwMode="auto">
          <a:xfrm>
            <a:off x="5430846" y="3891790"/>
            <a:ext cx="6657528" cy="1945674"/>
          </a:xfrm>
          <a:prstGeom prst="rect">
            <a:avLst/>
          </a:prstGeom>
          <a:solidFill>
            <a:srgbClr val="FFCCFF">
              <a:alpha val="50000"/>
            </a:srgbClr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1080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декларація кандидата на посаду була подана, наприклад, у січні 2024 року і охоплювала попередній звітний період, а особу призначено на посаду в період декларування до 1 квітня 2024 року, то особа зобов’язана додатково подати щорічну декларацію за 2023 рік .</a:t>
            </a:r>
          </a:p>
          <a:p>
            <a:pPr algn="just"/>
            <a:r>
              <a:rPr lang="uk-UA" sz="1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Спірність питання у тому, що:</a:t>
            </a:r>
          </a:p>
          <a:p>
            <a:pPr algn="just"/>
            <a:r>
              <a:rPr lang="uk-UA" sz="1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звітний 2023 рік охоплений декларацією кандидата</a:t>
            </a:r>
          </a:p>
          <a:p>
            <a:pPr algn="just"/>
            <a:r>
              <a:rPr lang="uk-UA" sz="1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особа в 2023 році не є суб’єктом декларування</a:t>
            </a:r>
            <a:endParaRPr lang="ru-RU" sz="16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11062690" y="4007240"/>
            <a:ext cx="930729" cy="545498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Спірне питання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690" y="4603052"/>
            <a:ext cx="930730" cy="115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1248" y="81022"/>
            <a:ext cx="12059508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</a:t>
            </a:r>
            <a:r>
              <a:rPr lang="uk-UA" sz="2000" b="1" dirty="0" smtClean="0">
                <a:solidFill>
                  <a:srgbClr val="007434"/>
                </a:solidFill>
                <a:latin typeface="Century Schoolbook" panose="02040604050505020304" pitchFamily="18" charset="0"/>
              </a:rPr>
              <a:t>КОНТРОЛЬ В УМОВАХ ВОЄННОГО СТАНУ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71246" y="6498771"/>
            <a:ext cx="12059507" cy="3024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СТРОКИ ПОДАННЯ ДЕКЛАРАЦІЙ ПІСЛЯ ПОНОВЛЕННЯ ДЕКЛАРУВАННЯ</a:t>
            </a:r>
            <a:endParaRPr lang="ru-RU" sz="2400" b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1246" y="506204"/>
            <a:ext cx="7543499" cy="6929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 2023 року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поновлено обов’язок подання декларацій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Вертикальный свиток 35"/>
          <p:cNvSpPr/>
          <p:nvPr/>
        </p:nvSpPr>
        <p:spPr bwMode="auto">
          <a:xfrm>
            <a:off x="7472856" y="506204"/>
            <a:ext cx="4675902" cy="692963"/>
          </a:xfrm>
          <a:prstGeom prst="verticalScroll">
            <a:avLst/>
          </a:prstGeom>
          <a:solidFill>
            <a:srgbClr val="CCFFCC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ХІІІ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Прикінцеві положення"</a:t>
            </a:r>
            <a:r>
              <a:rPr lang="uk-UA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b="1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Закону </a:t>
            </a:r>
            <a:r>
              <a:rPr lang="uk-UA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України 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запобігання корупції"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0542" y="1235662"/>
            <a:ext cx="12059506" cy="190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88000" tIns="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</a:pP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у 2022–2023 роках не подали декларації,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кінцевий строк для </a:t>
            </a:r>
          </a:p>
          <a:p>
            <a:pPr algn="just" fontAlgn="base">
              <a:spcBef>
                <a:spcPct val="0"/>
              </a:spcBef>
            </a:pP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яких настав до дня набрання чинності Законом № 3384-ІХ,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</a:pP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 не пізніше 31січня 2024 року</a:t>
            </a:r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Суб’єкти декларування, зазначені у частинах сьомій – чотирнадцятій ст. 45 Закону, подають 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 </a:t>
            </a: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 у строки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 частинами сьомою – 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чотирнадцятою </a:t>
            </a: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45 Закону, якщо 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 </a:t>
            </a:r>
            <a:r>
              <a:rPr lang="uk-UA" sz="17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 не </a:t>
            </a:r>
            <a:r>
              <a:rPr lang="uk-UA" sz="17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подано раніше.</a:t>
            </a:r>
            <a:endParaRPr lang="ru-RU" sz="17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8739" y="1357158"/>
            <a:ext cx="3683551" cy="651905"/>
          </a:xfrm>
          <a:prstGeom prst="rect">
            <a:avLst/>
          </a:prstGeom>
          <a:solidFill>
            <a:srgbClr val="FFFF99"/>
          </a:solidFill>
        </p:spPr>
        <p:txBody>
          <a:bodyPr wrap="square" lIns="72000" tIns="0" rIns="72000" bIns="36000" anchor="ctr" anchorCtr="0">
            <a:spAutoFit/>
          </a:bodyPr>
          <a:lstStyle/>
          <a:p>
            <a:pPr algn="ctr"/>
            <a:r>
              <a:rPr lang="uk-UA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Строк подання декларацій </a:t>
            </a:r>
          </a:p>
          <a:p>
            <a:pPr algn="ctr"/>
            <a:r>
              <a:rPr lang="uk-UA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</a:t>
            </a:r>
            <a:r>
              <a:rPr lang="uk-UA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 31 січня 2024 року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0543" y="3575957"/>
            <a:ext cx="10076686" cy="309371"/>
          </a:xfrm>
          <a:prstGeom prst="rect">
            <a:avLst/>
          </a:prstGeom>
          <a:solidFill>
            <a:srgbClr val="FFEF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18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дотримуватись черговості подання декларацій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5339" y="3942989"/>
            <a:ext cx="4012022" cy="1247438"/>
          </a:xfrm>
          <a:prstGeom prst="rect">
            <a:avLst/>
          </a:prstGeom>
          <a:solidFill>
            <a:srgbClr val="FFEF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Особа працює весь час:</a:t>
            </a:r>
          </a:p>
          <a:p>
            <a:pPr marL="72000" marR="0" indent="-144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орічна за 2021 рік (не подана)</a:t>
            </a:r>
          </a:p>
          <a:p>
            <a:pPr marL="72000" marR="0" indent="-144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орічна за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рік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подана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2000" marR="0" indent="-144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 за 2023 рік (до 01.04.24)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190081" y="5036682"/>
            <a:ext cx="3937043" cy="1390138"/>
          </a:xfrm>
          <a:prstGeom prst="rect">
            <a:avLst/>
          </a:prstGeom>
          <a:solidFill>
            <a:srgbClr val="FFEF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 звільнилась у 2022 році:</a:t>
            </a:r>
          </a:p>
          <a:p>
            <a:pPr marL="72000" indent="-1440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 за 2021 рік (не подана)</a:t>
            </a:r>
          </a:p>
          <a:p>
            <a:pPr marL="72000" indent="-1440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звільненні (не подана)</a:t>
            </a:r>
          </a:p>
          <a:p>
            <a:pPr marL="72000" indent="-1440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 за 2022 рік (не подана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46225" y="2071664"/>
            <a:ext cx="1772382" cy="925625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25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«ЩОРІЧНА»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рік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2022 рік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990514" y="2071664"/>
            <a:ext cx="1912015" cy="934017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25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ВІЛЬНЕННІ»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087360" y="2092079"/>
            <a:ext cx="1937883" cy="90521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25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«КАНДИДАТА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ПОСАДУ»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1245" y="5237387"/>
            <a:ext cx="4016115" cy="1189434"/>
          </a:xfrm>
          <a:prstGeom prst="rect">
            <a:avLst/>
          </a:prstGeom>
          <a:solidFill>
            <a:srgbClr val="FFEF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 прийнята на роботу в 2022</a:t>
            </a:r>
          </a:p>
          <a:p>
            <a:pPr marL="72000" marR="0" indent="-144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рік (не подана)</a:t>
            </a:r>
          </a:p>
          <a:p>
            <a:pPr marL="72000" marR="0" indent="-144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 за 2022 рік (не подана)</a:t>
            </a:r>
          </a:p>
          <a:p>
            <a:pPr marL="72000" indent="-1440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 за 2023 рік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01.04.24)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8229843" y="4695916"/>
            <a:ext cx="3890203" cy="1730903"/>
          </a:xfrm>
          <a:prstGeom prst="rect">
            <a:avLst/>
          </a:prstGeom>
          <a:solidFill>
            <a:srgbClr val="FFEF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 звільнилась у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році:</a:t>
            </a:r>
          </a:p>
          <a:p>
            <a:pPr marL="72000" indent="-1440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 за 2021 рік (не подана)</a:t>
            </a:r>
          </a:p>
          <a:p>
            <a:pPr marL="72000" indent="-1440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 за 2022 рік (не подана)</a:t>
            </a:r>
          </a:p>
          <a:p>
            <a:pPr marL="72000" indent="-1440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звільненні (не подана)</a:t>
            </a:r>
          </a:p>
          <a:p>
            <a:pPr marL="72000" indent="-1440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 за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(до 01.04.24)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229843" y="3981147"/>
            <a:ext cx="1907385" cy="642817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190080" y="3942989"/>
            <a:ext cx="3937044" cy="1044000"/>
          </a:xfrm>
          <a:prstGeom prst="rect">
            <a:avLst/>
          </a:prstGeom>
          <a:solidFill>
            <a:srgbClr val="FFEF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 прийнята на роботу в 2023</a:t>
            </a:r>
          </a:p>
          <a:p>
            <a:pPr marL="72000" marR="0" indent="-144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рік (не подана)</a:t>
            </a:r>
          </a:p>
          <a:p>
            <a:pPr marL="72000" indent="-1440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 за 2023 рік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01.04.24)</a:t>
            </a:r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24" y="3575957"/>
            <a:ext cx="1932729" cy="1048007"/>
          </a:xfrm>
          <a:prstGeom prst="rect">
            <a:avLst/>
          </a:prstGeom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2078" y="0"/>
            <a:ext cx="416679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60543" y="3192236"/>
            <a:ext cx="12059506" cy="3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Строк подання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щорічної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декларації за 2023 рік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00:00 годин 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01.01.2024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00:00 годин 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01.04.2024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5"/>
            <a:ext cx="12096000" cy="3514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ОСОБЛИВІ СТРОКИ ПОДАННЯ ДЕКЛАРАЦІЙ</a:t>
            </a:r>
            <a:endParaRPr lang="ru-RU" sz="2400" b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52759" y="508701"/>
            <a:ext cx="12084369" cy="59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2268000" bIns="36000" numCol="1" rtlCol="0" anchor="t" anchorCtr="0" compatLnSpc="1">
            <a:prstTxWarp prst="textNoShape">
              <a:avLst/>
            </a:prstTxWarp>
          </a:bodyPr>
          <a:lstStyle/>
          <a:p>
            <a:pPr marL="72000" lvl="0" algn="ctr"/>
            <a:r>
              <a:rPr lang="uk-UA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b="1" dirty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окремих категорій суб’єктів декларування встановлені </a:t>
            </a:r>
            <a:r>
              <a:rPr lang="uk-UA" b="1" dirty="0" smtClean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інші </a:t>
            </a:r>
            <a:r>
              <a:rPr lang="uk-UA" b="1" dirty="0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строки подання декларацій:</a:t>
            </a:r>
          </a:p>
          <a:p>
            <a:pPr lvl="0" algn="just"/>
            <a:endParaRPr lang="ru-RU" sz="1400" dirty="0">
              <a:solidFill>
                <a:srgbClr val="0035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08715" y="3387670"/>
            <a:ext cx="6093689" cy="648000"/>
          </a:xfrm>
          <a:prstGeom prst="rect">
            <a:avLst/>
          </a:prstGeom>
          <a:solidFill>
            <a:srgbClr val="CCFFCC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здійснення службових повноважень на постійній основі перебувають на територіях, на яких ведуться активні бойові дії, перелік яких визначається в установленому законодавством порядку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08716" y="4064670"/>
            <a:ext cx="6093689" cy="641430"/>
          </a:xfrm>
          <a:prstGeom prst="rect">
            <a:avLst/>
          </a:prstGeom>
          <a:solidFill>
            <a:srgbClr val="CCFFCC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 на тимчасово окупованих територіях, перелік яких визначається в установленому законодавством 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11854" y="5596759"/>
            <a:ext cx="6090552" cy="792000"/>
          </a:xfrm>
          <a:prstGeom prst="rect">
            <a:avLst/>
          </a:prstGeom>
          <a:solidFill>
            <a:srgbClr val="CCFFCC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поранення, контузії, каліцтва, захворювання, пов’язаних з виконанням обов’язків військової служби чи інших службових повноважень, перебувають на стаціонарному лікуванні (у тому числі за кордоном) або у відпустці для лікування та/або реабілітації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08716" y="4724642"/>
            <a:ext cx="6093689" cy="612000"/>
          </a:xfrm>
          <a:prstGeom prst="rect">
            <a:avLst/>
          </a:prstGeom>
          <a:solidFill>
            <a:srgbClr val="CCFFCC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направлені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інших держав для участі в міжнародних операціях з підтримання миру і безпеки у 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контингентів або національного персоналу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11486" y="5348613"/>
            <a:ext cx="6091200" cy="224204"/>
          </a:xfrm>
          <a:prstGeom prst="rect">
            <a:avLst/>
          </a:prstGeom>
          <a:solidFill>
            <a:srgbClr val="CCFFCC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полоненими, інтернованими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08717" y="1424683"/>
            <a:ext cx="6093689" cy="1278000"/>
          </a:xfrm>
          <a:prstGeom prst="rect">
            <a:avLst/>
          </a:prstGeom>
          <a:solidFill>
            <a:srgbClr val="CCFFCC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військовослужбовцями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прикордонної служби України, Державної служби спеціального зв’язку та захисту інформації України, Управління державної охорони України, Збройних Сил України та інших військових формувань, утворених відповідно до законів 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України, поліцейськими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 особливого призначення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дії воєнного стану залучені до ведення бойових дій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11852" y="790824"/>
            <a:ext cx="6090555" cy="6153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92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</a:t>
            </a:r>
            <a:r>
              <a:rPr lang="uk-UA" sz="1600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 (або члени їх сім’ї)</a:t>
            </a:r>
            <a:r>
              <a:rPr lang="uk-UA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6294802" y="790824"/>
            <a:ext cx="5777161" cy="6153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подання декларацій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 90 календарних днів </a:t>
            </a:r>
            <a:endParaRPr lang="uk-UA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настання першої з 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обставин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6294801" y="1424684"/>
            <a:ext cx="5777162" cy="1278000"/>
          </a:xfrm>
          <a:prstGeom prst="rect">
            <a:avLst/>
          </a:prstGeom>
          <a:solidFill>
            <a:srgbClr val="CCFFFF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скасування воєнного стану чи звільнення з військової служби (служби в поліції)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6294524" y="3387670"/>
            <a:ext cx="5774668" cy="648000"/>
          </a:xfrm>
          <a:prstGeom prst="rect">
            <a:avLst/>
          </a:prstGeom>
          <a:solidFill>
            <a:srgbClr val="CCFFFF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скасування воєнного стану, звільнення (припинення повноважень) або визначення дати завершення бойових дій для території активних бойових дій, на якій 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 особа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6294524" y="4064670"/>
            <a:ext cx="5774670" cy="641429"/>
          </a:xfrm>
          <a:prstGeom prst="rect">
            <a:avLst/>
          </a:prstGeom>
          <a:solidFill>
            <a:srgbClr val="CCFFFF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скасування воєнного стану або визначення дати завершення тимчасової окупації для тимчасово окупованих територій, на яких 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 особа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6294525" y="4724642"/>
            <a:ext cx="5774668" cy="612000"/>
          </a:xfrm>
          <a:prstGeom prst="rect">
            <a:avLst/>
          </a:prstGeom>
          <a:solidFill>
            <a:srgbClr val="CCFFFF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 (припинення повноважень) або повернення до місця проходження служби, роботи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6297295" y="5348613"/>
            <a:ext cx="5774668" cy="224204"/>
          </a:xfrm>
          <a:prstGeom prst="rect">
            <a:avLst/>
          </a:prstGeom>
          <a:solidFill>
            <a:srgbClr val="CCFFFF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дня повернення на підконтрольну Україні територію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6294524" y="5596759"/>
            <a:ext cx="5774669" cy="792000"/>
          </a:xfrm>
          <a:prstGeom prst="rect">
            <a:avLst/>
          </a:prstGeom>
          <a:solidFill>
            <a:srgbClr val="CCFFFF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дня завершення відповідного стаціонарного лікування чи відпустки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 bwMode="auto">
          <a:xfrm>
            <a:off x="9835994" y="402589"/>
            <a:ext cx="1956613" cy="432000"/>
          </a:xfrm>
          <a:prstGeom prst="wedgeRoundRectCallout">
            <a:avLst>
              <a:gd name="adj1" fmla="val -49070"/>
              <a:gd name="adj2" fmla="val 1078"/>
              <a:gd name="adj3" fmla="val 16667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  <a:alpha val="50000"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35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 20.09.2023 № 3384-ІХ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59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4107" y="0"/>
            <a:ext cx="437856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 bwMode="auto">
          <a:xfrm>
            <a:off x="4808763" y="863681"/>
            <a:ext cx="3102430" cy="468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частини  сьома - чотирнадцята статті 45 Закону</a:t>
            </a:r>
            <a:endParaRPr lang="ru-RU" sz="16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"/>
          <p:cNvSpPr/>
          <p:nvPr/>
        </p:nvSpPr>
        <p:spPr bwMode="auto">
          <a:xfrm>
            <a:off x="108715" y="2718966"/>
            <a:ext cx="6093689" cy="648000"/>
          </a:xfrm>
          <a:prstGeom prst="rect">
            <a:avLst/>
          </a:prstGeom>
          <a:solidFill>
            <a:srgbClr val="CCFFCC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до кадрового складу розвідувальних органів України та/або 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державною таємницею 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безпосереднім здійсненням 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оперативно-розшукової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контррозвідувальної, розвідувальної діяльності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48"/>
          <p:cNvSpPr/>
          <p:nvPr/>
        </p:nvSpPr>
        <p:spPr bwMode="auto">
          <a:xfrm>
            <a:off x="6294524" y="2718966"/>
            <a:ext cx="5774668" cy="648000"/>
          </a:xfrm>
          <a:prstGeom prst="rect">
            <a:avLst/>
          </a:prstGeom>
          <a:solidFill>
            <a:srgbClr val="CCFFFF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 чи скасування воєнного стану, звільнення з військової служби або в інший строк, визначений порядком здійснення заходів фінансового контролю, передбаченим абзацом першим статті 52</a:t>
            </a:r>
            <a:r>
              <a:rPr lang="uk-UA" sz="1400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цього Закону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-template">
  <a:themeElements>
    <a:clrScheme name="powerpoint-template-24 13">
      <a:dk1>
        <a:srgbClr val="EAEAEA"/>
      </a:dk1>
      <a:lt1>
        <a:srgbClr val="FFFFFF"/>
      </a:lt1>
      <a:dk2>
        <a:srgbClr val="4D4D4D"/>
      </a:dk2>
      <a:lt2>
        <a:srgbClr val="363636"/>
      </a:lt2>
      <a:accent1>
        <a:srgbClr val="696969"/>
      </a:accent1>
      <a:accent2>
        <a:srgbClr val="828282"/>
      </a:accent2>
      <a:accent3>
        <a:srgbClr val="FFFFFF"/>
      </a:accent3>
      <a:accent4>
        <a:srgbClr val="C8C8C8"/>
      </a:accent4>
      <a:accent5>
        <a:srgbClr val="B9B9B9"/>
      </a:accent5>
      <a:accent6>
        <a:srgbClr val="757575"/>
      </a:accent6>
      <a:hlink>
        <a:srgbClr val="A7562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80808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EAEAE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CD6D25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7562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8506</TotalTime>
  <Words>6233</Words>
  <Application>Microsoft Office PowerPoint</Application>
  <PresentationFormat>Произвольный</PresentationFormat>
  <Paragraphs>707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powerpoint-template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704</cp:revision>
  <cp:lastPrinted>2024-01-11T15:23:51Z</cp:lastPrinted>
  <dcterms:created xsi:type="dcterms:W3CDTF">2020-01-30T18:29:56Z</dcterms:created>
  <dcterms:modified xsi:type="dcterms:W3CDTF">2024-01-15T08:54:25Z</dcterms:modified>
</cp:coreProperties>
</file>